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73" r:id="rId2"/>
  </p:sldMasterIdLst>
  <p:notesMasterIdLst>
    <p:notesMasterId r:id="rId42"/>
  </p:notesMasterIdLst>
  <p:sldIdLst>
    <p:sldId id="256" r:id="rId3"/>
    <p:sldId id="258" r:id="rId4"/>
    <p:sldId id="259" r:id="rId5"/>
    <p:sldId id="261" r:id="rId6"/>
    <p:sldId id="677" r:id="rId7"/>
    <p:sldId id="678" r:id="rId8"/>
    <p:sldId id="318" r:id="rId9"/>
    <p:sldId id="679" r:id="rId10"/>
    <p:sldId id="662" r:id="rId11"/>
    <p:sldId id="680" r:id="rId12"/>
    <p:sldId id="669" r:id="rId13"/>
    <p:sldId id="270" r:id="rId14"/>
    <p:sldId id="682" r:id="rId15"/>
    <p:sldId id="681" r:id="rId16"/>
    <p:sldId id="670" r:id="rId17"/>
    <p:sldId id="272" r:id="rId18"/>
    <p:sldId id="273" r:id="rId19"/>
    <p:sldId id="274" r:id="rId20"/>
    <p:sldId id="275" r:id="rId21"/>
    <p:sldId id="276" r:id="rId22"/>
    <p:sldId id="277" r:id="rId23"/>
    <p:sldId id="689" r:id="rId24"/>
    <p:sldId id="278" r:id="rId25"/>
    <p:sldId id="279" r:id="rId26"/>
    <p:sldId id="257" r:id="rId27"/>
    <p:sldId id="294" r:id="rId28"/>
    <p:sldId id="296" r:id="rId29"/>
    <p:sldId id="696" r:id="rId30"/>
    <p:sldId id="297" r:id="rId31"/>
    <p:sldId id="673" r:id="rId32"/>
    <p:sldId id="694" r:id="rId33"/>
    <p:sldId id="692" r:id="rId34"/>
    <p:sldId id="693" r:id="rId35"/>
    <p:sldId id="683" r:id="rId36"/>
    <p:sldId id="695" r:id="rId37"/>
    <p:sldId id="684" r:id="rId38"/>
    <p:sldId id="685" r:id="rId39"/>
    <p:sldId id="653" r:id="rId40"/>
    <p:sldId id="67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496" autoAdjust="0"/>
  </p:normalViewPr>
  <p:slideViewPr>
    <p:cSldViewPr snapToGrid="0">
      <p:cViewPr varScale="1">
        <p:scale>
          <a:sx n="59" d="100"/>
          <a:sy n="59" d="100"/>
        </p:scale>
        <p:origin x="1524" y="4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236C0C-99C2-4E43-9907-CDD413517B07}" type="datetimeFigureOut">
              <a:rPr lang="en-ZA" smtClean="0"/>
              <a:t>2022/10/12</a:t>
            </a:fld>
            <a:endParaRPr lang="en-Z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33213E-EDAD-4688-BB65-850820DC9896}" type="slidenum">
              <a:rPr lang="en-ZA" smtClean="0"/>
              <a:t>‹#›</a:t>
            </a:fld>
            <a:endParaRPr lang="en-ZA"/>
          </a:p>
        </p:txBody>
      </p:sp>
    </p:spTree>
    <p:extLst>
      <p:ext uri="{BB962C8B-B14F-4D97-AF65-F5344CB8AC3E}">
        <p14:creationId xmlns:p14="http://schemas.microsoft.com/office/powerpoint/2010/main" val="755781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A0E5A0-952B-4FEE-B0BD-91B3E8E65EC7}" type="slidenum">
              <a:rPr lang="en-US" altLang="en-US" sz="1200" smtClean="0"/>
              <a:pPr/>
              <a:t>2</a:t>
            </a:fld>
            <a:endParaRPr lang="en-US" altLang="en-US" sz="1200" dirty="0"/>
          </a:p>
        </p:txBody>
      </p:sp>
      <p:sp>
        <p:nvSpPr>
          <p:cNvPr id="31747" name="Rectangle 9"/>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Chapter 10 Product Concepts</a:t>
            </a:r>
          </a:p>
        </p:txBody>
      </p:sp>
      <p:sp>
        <p:nvSpPr>
          <p:cNvPr id="31748" name="Rectangle 2"/>
          <p:cNvSpPr>
            <a:spLocks noGrp="1" noRot="1" noChangeAspect="1" noChangeArrowheads="1" noTextEdit="1"/>
          </p:cNvSpPr>
          <p:nvPr>
            <p:ph type="sldImg"/>
          </p:nvPr>
        </p:nvSpPr>
        <p:spPr>
          <a:ln/>
        </p:spPr>
      </p:sp>
      <p:sp>
        <p:nvSpPr>
          <p:cNvPr id="317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09550" indent="-209550"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025630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FE33213E-EDAD-4688-BB65-850820DC9896}" type="slidenum">
              <a:rPr lang="en-ZA" smtClean="0"/>
              <a:t>15</a:t>
            </a:fld>
            <a:endParaRPr lang="en-ZA" dirty="0"/>
          </a:p>
        </p:txBody>
      </p:sp>
    </p:spTree>
    <p:extLst>
      <p:ext uri="{BB962C8B-B14F-4D97-AF65-F5344CB8AC3E}">
        <p14:creationId xmlns:p14="http://schemas.microsoft.com/office/powerpoint/2010/main" val="2447050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400">
                <a:solidFill>
                  <a:schemeClr val="tx1"/>
                </a:solidFill>
                <a:latin typeface="Arial" panose="020B0604020202020204" pitchFamily="34" charset="0"/>
                <a:ea typeface="ＭＳ Ｐゴシック" panose="020B0600070205080204" pitchFamily="34" charset="-128"/>
              </a:defRPr>
            </a:lvl1pPr>
            <a:lvl2pPr marL="693738" indent="-266700" defTabSz="912813">
              <a:defRPr sz="2400">
                <a:solidFill>
                  <a:schemeClr val="tx1"/>
                </a:solidFill>
                <a:latin typeface="Arial" panose="020B0604020202020204" pitchFamily="34" charset="0"/>
                <a:ea typeface="ＭＳ Ｐゴシック" panose="020B0600070205080204" pitchFamily="34" charset="-128"/>
              </a:defRPr>
            </a:lvl2pPr>
            <a:lvl3pPr marL="1068388" indent="-212725" defTabSz="912813">
              <a:defRPr sz="2400">
                <a:solidFill>
                  <a:schemeClr val="tx1"/>
                </a:solidFill>
                <a:latin typeface="Arial" panose="020B0604020202020204" pitchFamily="34" charset="0"/>
                <a:ea typeface="ＭＳ Ｐゴシック" panose="020B0600070205080204" pitchFamily="34" charset="-128"/>
              </a:defRPr>
            </a:lvl3pPr>
            <a:lvl4pPr marL="1495425" indent="-212725" defTabSz="912813">
              <a:defRPr sz="2400">
                <a:solidFill>
                  <a:schemeClr val="tx1"/>
                </a:solidFill>
                <a:latin typeface="Arial" panose="020B0604020202020204" pitchFamily="34" charset="0"/>
                <a:ea typeface="ＭＳ Ｐゴシック" panose="020B0600070205080204" pitchFamily="34" charset="-128"/>
              </a:defRPr>
            </a:lvl4pPr>
            <a:lvl5pPr marL="1924050" indent="-212725" defTabSz="912813">
              <a:defRPr sz="2400">
                <a:solidFill>
                  <a:schemeClr val="tx1"/>
                </a:solidFill>
                <a:latin typeface="Arial" panose="020B0604020202020204" pitchFamily="34" charset="0"/>
                <a:ea typeface="ＭＳ Ｐゴシック" panose="020B0600070205080204" pitchFamily="34" charset="-128"/>
              </a:defRPr>
            </a:lvl5pPr>
            <a:lvl6pPr marL="23812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8384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2956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7528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11 Developing and Managing Products</a:t>
            </a:r>
          </a:p>
        </p:txBody>
      </p:sp>
      <p:sp>
        <p:nvSpPr>
          <p:cNvPr id="5325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400">
                <a:solidFill>
                  <a:schemeClr val="tx1"/>
                </a:solidFill>
                <a:latin typeface="Arial" panose="020B0604020202020204" pitchFamily="34" charset="0"/>
                <a:ea typeface="ＭＳ Ｐゴシック" panose="020B0600070205080204" pitchFamily="34" charset="-128"/>
              </a:defRPr>
            </a:lvl1pPr>
            <a:lvl2pPr marL="693738" indent="-266700" defTabSz="912813">
              <a:defRPr sz="2400">
                <a:solidFill>
                  <a:schemeClr val="tx1"/>
                </a:solidFill>
                <a:latin typeface="Arial" panose="020B0604020202020204" pitchFamily="34" charset="0"/>
                <a:ea typeface="ＭＳ Ｐゴシック" panose="020B0600070205080204" pitchFamily="34" charset="-128"/>
              </a:defRPr>
            </a:lvl2pPr>
            <a:lvl3pPr marL="1068388" indent="-212725" defTabSz="912813">
              <a:defRPr sz="2400">
                <a:solidFill>
                  <a:schemeClr val="tx1"/>
                </a:solidFill>
                <a:latin typeface="Arial" panose="020B0604020202020204" pitchFamily="34" charset="0"/>
                <a:ea typeface="ＭＳ Ｐゴシック" panose="020B0600070205080204" pitchFamily="34" charset="-128"/>
              </a:defRPr>
            </a:lvl3pPr>
            <a:lvl4pPr marL="1495425" indent="-212725" defTabSz="912813">
              <a:defRPr sz="2400">
                <a:solidFill>
                  <a:schemeClr val="tx1"/>
                </a:solidFill>
                <a:latin typeface="Arial" panose="020B0604020202020204" pitchFamily="34" charset="0"/>
                <a:ea typeface="ＭＳ Ｐゴシック" panose="020B0600070205080204" pitchFamily="34" charset="-128"/>
              </a:defRPr>
            </a:lvl4pPr>
            <a:lvl5pPr marL="1924050" indent="-212725" defTabSz="912813">
              <a:defRPr sz="2400">
                <a:solidFill>
                  <a:schemeClr val="tx1"/>
                </a:solidFill>
                <a:latin typeface="Arial" panose="020B0604020202020204" pitchFamily="34" charset="0"/>
                <a:ea typeface="ＭＳ Ｐゴシック" panose="020B0600070205080204" pitchFamily="34" charset="-128"/>
              </a:defRPr>
            </a:lvl5pPr>
            <a:lvl6pPr marL="23812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8384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2956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7528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542DE14-297A-40A2-80D1-3395BB444626}" type="slidenum">
              <a:rPr lang="en-US" altLang="en-US" sz="1200" smtClean="0"/>
              <a:pPr/>
              <a:t>18</a:t>
            </a:fld>
            <a:endParaRPr lang="en-US" altLang="en-US" sz="1200"/>
          </a:p>
        </p:txBody>
      </p:sp>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indent="-225425" eaLnBrk="1" hangingPunct="1"/>
            <a:r>
              <a:rPr lang="en-US" altLang="en-US" sz="1000" b="1">
                <a:latin typeface="Times New Roman" panose="02020603050405020304" pitchFamily="18" charset="0"/>
              </a:rPr>
              <a:t>Notes:</a:t>
            </a:r>
          </a:p>
          <a:p>
            <a:pPr marL="225425" indent="-225425" eaLnBrk="1" hangingPunct="1">
              <a:buFontTx/>
              <a:buAutoNum type="arabicPeriod"/>
            </a:pPr>
            <a:r>
              <a:rPr lang="en-US" altLang="en-US" sz="1000">
                <a:latin typeface="Times New Roman" panose="02020603050405020304" pitchFamily="18" charset="0"/>
              </a:rPr>
              <a:t>In the business analysis stage, the preliminary figures for demand, cost, sales, and profitability are calculated.  </a:t>
            </a:r>
          </a:p>
          <a:p>
            <a:pPr marL="225425" indent="-225425" eaLnBrk="1" hangingPunct="1">
              <a:buFontTx/>
              <a:buAutoNum type="arabicPeriod"/>
            </a:pPr>
            <a:r>
              <a:rPr lang="en-US" altLang="en-US" sz="1000">
                <a:latin typeface="Times New Roman" panose="02020603050405020304" pitchFamily="18" charset="0"/>
              </a:rPr>
              <a:t>In an existing product, the accuracy of revenue projections can be made using industry estimates of total market size.  However, forecasting market share for a new entry is a bigger challenge.  </a:t>
            </a:r>
          </a:p>
          <a:p>
            <a:pPr marL="225425" indent="-225425" eaLnBrk="1" hangingPunct="1">
              <a:buFontTx/>
              <a:buAutoNum type="arabicPeriod"/>
            </a:pPr>
            <a:r>
              <a:rPr lang="en-US" altLang="en-US" sz="1000">
                <a:latin typeface="Times New Roman" panose="02020603050405020304" pitchFamily="18" charset="0"/>
              </a:rPr>
              <a:t>These questions are asked during the business analysis stage:</a:t>
            </a:r>
          </a:p>
          <a:p>
            <a:pPr marL="225425" indent="-225425" eaLnBrk="1" hangingPunct="1"/>
            <a:r>
              <a:rPr lang="en-US" altLang="en-US" sz="1000">
                <a:latin typeface="Times New Roman" panose="02020603050405020304" pitchFamily="18" charset="0"/>
              </a:rPr>
              <a:t>* What is the likely demand for the product?</a:t>
            </a:r>
          </a:p>
          <a:p>
            <a:pPr marL="225425" indent="-225425" eaLnBrk="1" hangingPunct="1"/>
            <a:r>
              <a:rPr lang="en-US" altLang="en-US" sz="1000">
                <a:latin typeface="Times New Roman" panose="02020603050405020304" pitchFamily="18" charset="0"/>
              </a:rPr>
              <a:t>* What impact would the new product have on total sales, profits, market share, and return on investment?</a:t>
            </a:r>
          </a:p>
          <a:p>
            <a:pPr marL="225425" indent="-225425" eaLnBrk="1" hangingPunct="1"/>
            <a:r>
              <a:rPr lang="en-US" altLang="en-US" sz="1000">
                <a:latin typeface="Times New Roman" panose="02020603050405020304" pitchFamily="18" charset="0"/>
              </a:rPr>
              <a:t>* How would the introduction of a new product affect existing products?  </a:t>
            </a:r>
          </a:p>
          <a:p>
            <a:pPr marL="225425" indent="-225425" eaLnBrk="1" hangingPunct="1"/>
            <a:r>
              <a:rPr lang="en-US" altLang="en-US" sz="1000">
                <a:latin typeface="Times New Roman" panose="02020603050405020304" pitchFamily="18" charset="0"/>
              </a:rPr>
              <a:t>* Would the new product cannibalize existing products?</a:t>
            </a:r>
            <a:br>
              <a:rPr lang="en-US" altLang="en-US" sz="1000">
                <a:latin typeface="Times New Roman" panose="02020603050405020304" pitchFamily="18" charset="0"/>
              </a:rPr>
            </a:br>
            <a:r>
              <a:rPr lang="en-US" altLang="en-US" sz="1000">
                <a:latin typeface="Times New Roman" panose="02020603050405020304" pitchFamily="18" charset="0"/>
              </a:rPr>
              <a:t>* Would current customers benefit from the product?</a:t>
            </a:r>
            <a:br>
              <a:rPr lang="en-US" altLang="en-US" sz="1000">
                <a:latin typeface="Times New Roman" panose="02020603050405020304" pitchFamily="18" charset="0"/>
              </a:rPr>
            </a:br>
            <a:r>
              <a:rPr lang="en-US" altLang="en-US" sz="1000">
                <a:latin typeface="Times New Roman" panose="02020603050405020304" pitchFamily="18" charset="0"/>
              </a:rPr>
              <a:t>* Would the product enhance the image of the company’s overall product mix?</a:t>
            </a:r>
            <a:br>
              <a:rPr lang="en-US" altLang="en-US" sz="1000">
                <a:latin typeface="Times New Roman" panose="02020603050405020304" pitchFamily="18" charset="0"/>
              </a:rPr>
            </a:br>
            <a:r>
              <a:rPr lang="en-US" altLang="en-US" sz="1000">
                <a:latin typeface="Times New Roman" panose="02020603050405020304" pitchFamily="18" charset="0"/>
              </a:rPr>
              <a:t>* Would the new product affect current employees, such as hiring more people or reducing the size of the workforce?</a:t>
            </a:r>
            <a:br>
              <a:rPr lang="en-US" altLang="en-US" sz="1000">
                <a:latin typeface="Times New Roman" panose="02020603050405020304" pitchFamily="18" charset="0"/>
              </a:rPr>
            </a:br>
            <a:r>
              <a:rPr lang="en-US" altLang="en-US" sz="1000">
                <a:latin typeface="Times New Roman" panose="02020603050405020304" pitchFamily="18" charset="0"/>
              </a:rPr>
              <a:t>* What new facilities would be needed?</a:t>
            </a:r>
            <a:br>
              <a:rPr lang="en-US" altLang="en-US" sz="1000">
                <a:latin typeface="Times New Roman" panose="02020603050405020304" pitchFamily="18" charset="0"/>
              </a:rPr>
            </a:br>
            <a:r>
              <a:rPr lang="en-US" altLang="en-US" sz="1000">
                <a:latin typeface="Times New Roman" panose="02020603050405020304" pitchFamily="18" charset="0"/>
              </a:rPr>
              <a:t>* How might competitors respond?</a:t>
            </a:r>
            <a:br>
              <a:rPr lang="en-US" altLang="en-US" sz="1000">
                <a:latin typeface="Times New Roman" panose="02020603050405020304" pitchFamily="18" charset="0"/>
              </a:rPr>
            </a:br>
            <a:r>
              <a:rPr lang="en-US" altLang="en-US" sz="1000">
                <a:latin typeface="Times New Roman" panose="02020603050405020304" pitchFamily="18" charset="0"/>
              </a:rPr>
              <a:t>* What is the risk of failure?  Is the company willing to take the risk?</a:t>
            </a:r>
          </a:p>
          <a:p>
            <a:pPr marL="225425" indent="-225425" eaLnBrk="1" hangingPunct="1"/>
            <a:r>
              <a:rPr lang="en-US" altLang="en-US" sz="1000">
                <a:latin typeface="Times New Roman" panose="02020603050405020304" pitchFamily="18" charset="0"/>
              </a:rPr>
              <a:t>4.  The business analysis is important because costs increase dramatically once a product idea enters the development stage.</a:t>
            </a:r>
          </a:p>
          <a:p>
            <a:pPr marL="225425" indent="-225425" eaLnBrk="1" hangingPunct="1"/>
            <a:endParaRPr lang="en-US" altLang="en-US" sz="1000">
              <a:latin typeface="Times New Roman" panose="02020603050405020304" pitchFamily="18" charset="0"/>
            </a:endParaRPr>
          </a:p>
          <a:p>
            <a:pPr marL="225425" indent="-225425" eaLnBrk="1" hangingPunct="1">
              <a:buFontTx/>
              <a:buAutoNum type="arabicPeriod"/>
            </a:pPr>
            <a:endParaRPr lang="en-US" altLang="en-US" sz="1000">
              <a:latin typeface="Times New Roman" panose="02020603050405020304" pitchFamily="18" charset="0"/>
            </a:endParaRPr>
          </a:p>
          <a:p>
            <a:pPr marL="225425" indent="-225425" eaLnBrk="1" hangingPunct="1"/>
            <a:endParaRPr lang="en-US" altLang="en-US" sz="1000">
              <a:latin typeface="Times New Roman" panose="02020603050405020304" pitchFamily="18" charset="0"/>
            </a:endParaRPr>
          </a:p>
        </p:txBody>
      </p:sp>
    </p:spTree>
    <p:extLst>
      <p:ext uri="{BB962C8B-B14F-4D97-AF65-F5344CB8AC3E}">
        <p14:creationId xmlns:p14="http://schemas.microsoft.com/office/powerpoint/2010/main" val="4224416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400">
                <a:solidFill>
                  <a:schemeClr val="tx1"/>
                </a:solidFill>
                <a:latin typeface="Arial" panose="020B0604020202020204" pitchFamily="34" charset="0"/>
                <a:ea typeface="ＭＳ Ｐゴシック" panose="020B0600070205080204" pitchFamily="34" charset="-128"/>
              </a:defRPr>
            </a:lvl1pPr>
            <a:lvl2pPr marL="693738" indent="-266700" defTabSz="912813">
              <a:defRPr sz="2400">
                <a:solidFill>
                  <a:schemeClr val="tx1"/>
                </a:solidFill>
                <a:latin typeface="Arial" panose="020B0604020202020204" pitchFamily="34" charset="0"/>
                <a:ea typeface="ＭＳ Ｐゴシック" panose="020B0600070205080204" pitchFamily="34" charset="-128"/>
              </a:defRPr>
            </a:lvl2pPr>
            <a:lvl3pPr marL="1068388" indent="-212725" defTabSz="912813">
              <a:defRPr sz="2400">
                <a:solidFill>
                  <a:schemeClr val="tx1"/>
                </a:solidFill>
                <a:latin typeface="Arial" panose="020B0604020202020204" pitchFamily="34" charset="0"/>
                <a:ea typeface="ＭＳ Ｐゴシック" panose="020B0600070205080204" pitchFamily="34" charset="-128"/>
              </a:defRPr>
            </a:lvl3pPr>
            <a:lvl4pPr marL="1495425" indent="-212725" defTabSz="912813">
              <a:defRPr sz="2400">
                <a:solidFill>
                  <a:schemeClr val="tx1"/>
                </a:solidFill>
                <a:latin typeface="Arial" panose="020B0604020202020204" pitchFamily="34" charset="0"/>
                <a:ea typeface="ＭＳ Ｐゴシック" panose="020B0600070205080204" pitchFamily="34" charset="-128"/>
              </a:defRPr>
            </a:lvl4pPr>
            <a:lvl5pPr marL="1924050" indent="-212725" defTabSz="912813">
              <a:defRPr sz="2400">
                <a:solidFill>
                  <a:schemeClr val="tx1"/>
                </a:solidFill>
                <a:latin typeface="Arial" panose="020B0604020202020204" pitchFamily="34" charset="0"/>
                <a:ea typeface="ＭＳ Ｐゴシック" panose="020B0600070205080204" pitchFamily="34" charset="-128"/>
              </a:defRPr>
            </a:lvl5pPr>
            <a:lvl6pPr marL="23812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8384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2956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7528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11 Developing and Managing Products</a:t>
            </a:r>
          </a:p>
        </p:txBody>
      </p:sp>
      <p:sp>
        <p:nvSpPr>
          <p:cNvPr id="5529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400">
                <a:solidFill>
                  <a:schemeClr val="tx1"/>
                </a:solidFill>
                <a:latin typeface="Arial" panose="020B0604020202020204" pitchFamily="34" charset="0"/>
                <a:ea typeface="ＭＳ Ｐゴシック" panose="020B0600070205080204" pitchFamily="34" charset="-128"/>
              </a:defRPr>
            </a:lvl1pPr>
            <a:lvl2pPr marL="693738" indent="-266700" defTabSz="912813">
              <a:defRPr sz="2400">
                <a:solidFill>
                  <a:schemeClr val="tx1"/>
                </a:solidFill>
                <a:latin typeface="Arial" panose="020B0604020202020204" pitchFamily="34" charset="0"/>
                <a:ea typeface="ＭＳ Ｐゴシック" panose="020B0600070205080204" pitchFamily="34" charset="-128"/>
              </a:defRPr>
            </a:lvl2pPr>
            <a:lvl3pPr marL="1068388" indent="-212725" defTabSz="912813">
              <a:defRPr sz="2400">
                <a:solidFill>
                  <a:schemeClr val="tx1"/>
                </a:solidFill>
                <a:latin typeface="Arial" panose="020B0604020202020204" pitchFamily="34" charset="0"/>
                <a:ea typeface="ＭＳ Ｐゴシック" panose="020B0600070205080204" pitchFamily="34" charset="-128"/>
              </a:defRPr>
            </a:lvl3pPr>
            <a:lvl4pPr marL="1495425" indent="-212725" defTabSz="912813">
              <a:defRPr sz="2400">
                <a:solidFill>
                  <a:schemeClr val="tx1"/>
                </a:solidFill>
                <a:latin typeface="Arial" panose="020B0604020202020204" pitchFamily="34" charset="0"/>
                <a:ea typeface="ＭＳ Ｐゴシック" panose="020B0600070205080204" pitchFamily="34" charset="-128"/>
              </a:defRPr>
            </a:lvl4pPr>
            <a:lvl5pPr marL="1924050" indent="-212725" defTabSz="912813">
              <a:defRPr sz="2400">
                <a:solidFill>
                  <a:schemeClr val="tx1"/>
                </a:solidFill>
                <a:latin typeface="Arial" panose="020B0604020202020204" pitchFamily="34" charset="0"/>
                <a:ea typeface="ＭＳ Ｐゴシック" panose="020B0600070205080204" pitchFamily="34" charset="-128"/>
              </a:defRPr>
            </a:lvl5pPr>
            <a:lvl6pPr marL="23812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8384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2956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7528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95349AA-D750-41BF-A6EF-FAAC253A34FF}" type="slidenum">
              <a:rPr lang="en-US" altLang="en-US" sz="1200" smtClean="0"/>
              <a:pPr/>
              <a:t>19</a:t>
            </a:fld>
            <a:endParaRPr lang="en-US" altLang="en-US" sz="1200"/>
          </a:p>
        </p:txBody>
      </p:sp>
      <p:sp>
        <p:nvSpPr>
          <p:cNvPr id="55300" name="Rectangle 2"/>
          <p:cNvSpPr>
            <a:spLocks noGrp="1" noRot="1" noChangeAspect="1" noChangeArrowheads="1" noTextEdit="1"/>
          </p:cNvSpPr>
          <p:nvPr>
            <p:ph type="sldImg"/>
          </p:nvPr>
        </p:nvSpPr>
        <p:spPr>
          <a:ln/>
        </p:spPr>
      </p:sp>
      <p:sp>
        <p:nvSpPr>
          <p:cNvPr id="553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indent="-225425" eaLnBrk="1" hangingPunct="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15711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400">
                <a:solidFill>
                  <a:schemeClr val="tx1"/>
                </a:solidFill>
                <a:latin typeface="Arial" panose="020B0604020202020204" pitchFamily="34" charset="0"/>
                <a:ea typeface="ＭＳ Ｐゴシック" panose="020B0600070205080204" pitchFamily="34" charset="-128"/>
              </a:defRPr>
            </a:lvl1pPr>
            <a:lvl2pPr marL="693738" indent="-266700" defTabSz="912813">
              <a:defRPr sz="2400">
                <a:solidFill>
                  <a:schemeClr val="tx1"/>
                </a:solidFill>
                <a:latin typeface="Arial" panose="020B0604020202020204" pitchFamily="34" charset="0"/>
                <a:ea typeface="ＭＳ Ｐゴシック" panose="020B0600070205080204" pitchFamily="34" charset="-128"/>
              </a:defRPr>
            </a:lvl2pPr>
            <a:lvl3pPr marL="1068388" indent="-212725" defTabSz="912813">
              <a:defRPr sz="2400">
                <a:solidFill>
                  <a:schemeClr val="tx1"/>
                </a:solidFill>
                <a:latin typeface="Arial" panose="020B0604020202020204" pitchFamily="34" charset="0"/>
                <a:ea typeface="ＭＳ Ｐゴシック" panose="020B0600070205080204" pitchFamily="34" charset="-128"/>
              </a:defRPr>
            </a:lvl3pPr>
            <a:lvl4pPr marL="1495425" indent="-212725" defTabSz="912813">
              <a:defRPr sz="2400">
                <a:solidFill>
                  <a:schemeClr val="tx1"/>
                </a:solidFill>
                <a:latin typeface="Arial" panose="020B0604020202020204" pitchFamily="34" charset="0"/>
                <a:ea typeface="ＭＳ Ｐゴシック" panose="020B0600070205080204" pitchFamily="34" charset="-128"/>
              </a:defRPr>
            </a:lvl4pPr>
            <a:lvl5pPr marL="1924050" indent="-212725" defTabSz="912813">
              <a:defRPr sz="2400">
                <a:solidFill>
                  <a:schemeClr val="tx1"/>
                </a:solidFill>
                <a:latin typeface="Arial" panose="020B0604020202020204" pitchFamily="34" charset="0"/>
                <a:ea typeface="ＭＳ Ｐゴシック" panose="020B0600070205080204" pitchFamily="34" charset="-128"/>
              </a:defRPr>
            </a:lvl5pPr>
            <a:lvl6pPr marL="23812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8384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2956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7528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11 Developing and Managing Products</a:t>
            </a:r>
          </a:p>
        </p:txBody>
      </p:sp>
      <p:sp>
        <p:nvSpPr>
          <p:cNvPr id="5734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400">
                <a:solidFill>
                  <a:schemeClr val="tx1"/>
                </a:solidFill>
                <a:latin typeface="Arial" panose="020B0604020202020204" pitchFamily="34" charset="0"/>
                <a:ea typeface="ＭＳ Ｐゴシック" panose="020B0600070205080204" pitchFamily="34" charset="-128"/>
              </a:defRPr>
            </a:lvl1pPr>
            <a:lvl2pPr marL="693738" indent="-266700" defTabSz="912813">
              <a:defRPr sz="2400">
                <a:solidFill>
                  <a:schemeClr val="tx1"/>
                </a:solidFill>
                <a:latin typeface="Arial" panose="020B0604020202020204" pitchFamily="34" charset="0"/>
                <a:ea typeface="ＭＳ Ｐゴシック" panose="020B0600070205080204" pitchFamily="34" charset="-128"/>
              </a:defRPr>
            </a:lvl2pPr>
            <a:lvl3pPr marL="1068388" indent="-212725" defTabSz="912813">
              <a:defRPr sz="2400">
                <a:solidFill>
                  <a:schemeClr val="tx1"/>
                </a:solidFill>
                <a:latin typeface="Arial" panose="020B0604020202020204" pitchFamily="34" charset="0"/>
                <a:ea typeface="ＭＳ Ｐゴシック" panose="020B0600070205080204" pitchFamily="34" charset="-128"/>
              </a:defRPr>
            </a:lvl3pPr>
            <a:lvl4pPr marL="1495425" indent="-212725" defTabSz="912813">
              <a:defRPr sz="2400">
                <a:solidFill>
                  <a:schemeClr val="tx1"/>
                </a:solidFill>
                <a:latin typeface="Arial" panose="020B0604020202020204" pitchFamily="34" charset="0"/>
                <a:ea typeface="ＭＳ Ｐゴシック" panose="020B0600070205080204" pitchFamily="34" charset="-128"/>
              </a:defRPr>
            </a:lvl4pPr>
            <a:lvl5pPr marL="1924050" indent="-212725" defTabSz="912813">
              <a:defRPr sz="2400">
                <a:solidFill>
                  <a:schemeClr val="tx1"/>
                </a:solidFill>
                <a:latin typeface="Arial" panose="020B0604020202020204" pitchFamily="34" charset="0"/>
                <a:ea typeface="ＭＳ Ｐゴシック" panose="020B0600070205080204" pitchFamily="34" charset="-128"/>
              </a:defRPr>
            </a:lvl5pPr>
            <a:lvl6pPr marL="23812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8384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2956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7528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1C597E-CAC0-4ABD-B5EE-1893EB80D66A}" type="slidenum">
              <a:rPr lang="en-US" altLang="en-US" sz="1200" smtClean="0"/>
              <a:pPr/>
              <a:t>20</a:t>
            </a:fld>
            <a:endParaRPr lang="en-US" altLang="en-US" sz="1200"/>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indent="-225425" eaLnBrk="1" hangingPunct="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2989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400">
                <a:solidFill>
                  <a:schemeClr val="tx1"/>
                </a:solidFill>
                <a:latin typeface="Arial" panose="020B0604020202020204" pitchFamily="34" charset="0"/>
                <a:ea typeface="ＭＳ Ｐゴシック" panose="020B0600070205080204" pitchFamily="34" charset="-128"/>
              </a:defRPr>
            </a:lvl1pPr>
            <a:lvl2pPr marL="693738" indent="-266700" defTabSz="912813">
              <a:defRPr sz="2400">
                <a:solidFill>
                  <a:schemeClr val="tx1"/>
                </a:solidFill>
                <a:latin typeface="Arial" panose="020B0604020202020204" pitchFamily="34" charset="0"/>
                <a:ea typeface="ＭＳ Ｐゴシック" panose="020B0600070205080204" pitchFamily="34" charset="-128"/>
              </a:defRPr>
            </a:lvl2pPr>
            <a:lvl3pPr marL="1068388" indent="-212725" defTabSz="912813">
              <a:defRPr sz="2400">
                <a:solidFill>
                  <a:schemeClr val="tx1"/>
                </a:solidFill>
                <a:latin typeface="Arial" panose="020B0604020202020204" pitchFamily="34" charset="0"/>
                <a:ea typeface="ＭＳ Ｐゴシック" panose="020B0600070205080204" pitchFamily="34" charset="-128"/>
              </a:defRPr>
            </a:lvl3pPr>
            <a:lvl4pPr marL="1495425" indent="-212725" defTabSz="912813">
              <a:defRPr sz="2400">
                <a:solidFill>
                  <a:schemeClr val="tx1"/>
                </a:solidFill>
                <a:latin typeface="Arial" panose="020B0604020202020204" pitchFamily="34" charset="0"/>
                <a:ea typeface="ＭＳ Ｐゴシック" panose="020B0600070205080204" pitchFamily="34" charset="-128"/>
              </a:defRPr>
            </a:lvl4pPr>
            <a:lvl5pPr marL="1924050" indent="-212725" defTabSz="912813">
              <a:defRPr sz="2400">
                <a:solidFill>
                  <a:schemeClr val="tx1"/>
                </a:solidFill>
                <a:latin typeface="Arial" panose="020B0604020202020204" pitchFamily="34" charset="0"/>
                <a:ea typeface="ＭＳ Ｐゴシック" panose="020B0600070205080204" pitchFamily="34" charset="-128"/>
              </a:defRPr>
            </a:lvl5pPr>
            <a:lvl6pPr marL="23812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8384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2956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7528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Chapter 11 Developing and Managing Products</a:t>
            </a:r>
          </a:p>
        </p:txBody>
      </p:sp>
      <p:sp>
        <p:nvSpPr>
          <p:cNvPr id="5939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sz="2400">
                <a:solidFill>
                  <a:schemeClr val="tx1"/>
                </a:solidFill>
                <a:latin typeface="Arial" panose="020B0604020202020204" pitchFamily="34" charset="0"/>
                <a:ea typeface="ＭＳ Ｐゴシック" panose="020B0600070205080204" pitchFamily="34" charset="-128"/>
              </a:defRPr>
            </a:lvl1pPr>
            <a:lvl2pPr marL="693738" indent="-266700" defTabSz="912813">
              <a:defRPr sz="2400">
                <a:solidFill>
                  <a:schemeClr val="tx1"/>
                </a:solidFill>
                <a:latin typeface="Arial" panose="020B0604020202020204" pitchFamily="34" charset="0"/>
                <a:ea typeface="ＭＳ Ｐゴシック" panose="020B0600070205080204" pitchFamily="34" charset="-128"/>
              </a:defRPr>
            </a:lvl2pPr>
            <a:lvl3pPr marL="1068388" indent="-212725" defTabSz="912813">
              <a:defRPr sz="2400">
                <a:solidFill>
                  <a:schemeClr val="tx1"/>
                </a:solidFill>
                <a:latin typeface="Arial" panose="020B0604020202020204" pitchFamily="34" charset="0"/>
                <a:ea typeface="ＭＳ Ｐゴシック" panose="020B0600070205080204" pitchFamily="34" charset="-128"/>
              </a:defRPr>
            </a:lvl3pPr>
            <a:lvl4pPr marL="1495425" indent="-212725" defTabSz="912813">
              <a:defRPr sz="2400">
                <a:solidFill>
                  <a:schemeClr val="tx1"/>
                </a:solidFill>
                <a:latin typeface="Arial" panose="020B0604020202020204" pitchFamily="34" charset="0"/>
                <a:ea typeface="ＭＳ Ｐゴシック" panose="020B0600070205080204" pitchFamily="34" charset="-128"/>
              </a:defRPr>
            </a:lvl4pPr>
            <a:lvl5pPr marL="1924050" indent="-212725" defTabSz="912813">
              <a:defRPr sz="2400">
                <a:solidFill>
                  <a:schemeClr val="tx1"/>
                </a:solidFill>
                <a:latin typeface="Arial" panose="020B0604020202020204" pitchFamily="34" charset="0"/>
                <a:ea typeface="ＭＳ Ｐゴシック" panose="020B0600070205080204" pitchFamily="34" charset="-128"/>
              </a:defRPr>
            </a:lvl5pPr>
            <a:lvl6pPr marL="23812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8384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2956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752850" indent="-212725" defTabSz="9128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ABB26D0-2FF9-48C1-8D59-39D5FDB534A1}" type="slidenum">
              <a:rPr lang="en-US" altLang="en-US" sz="1200" smtClean="0"/>
              <a:pPr/>
              <a:t>21</a:t>
            </a:fld>
            <a:endParaRPr lang="en-US" altLang="en-US" sz="1200"/>
          </a:p>
        </p:txBody>
      </p:sp>
      <p:sp>
        <p:nvSpPr>
          <p:cNvPr id="59396" name="Rectangle 2"/>
          <p:cNvSpPr>
            <a:spLocks noGrp="1" noRot="1" noChangeAspect="1" noChangeArrowheads="1" noTextEdit="1"/>
          </p:cNvSpPr>
          <p:nvPr>
            <p:ph type="sldImg"/>
          </p:nvPr>
        </p:nvSpPr>
        <p:spPr>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5425" indent="-225425"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763566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3000" baseline="0"/>
            </a:lvl1pPr>
          </a:lstStyle>
          <a:p>
            <a:r>
              <a:rPr lang="en-US" dirty="0"/>
              <a:t>Click to edit Master title style</a:t>
            </a:r>
            <a:endParaRPr lang="en-ZA"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7BFE41D3-31AB-4321-A6B4-4AD598C7B09A}"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3702826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C393A0FC-5E65-4BB4-93B2-5856CCB6B3BD}"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2808688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C1515314-7989-4D38-A749-8487346429CC}"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1783730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6D8D3A-A4D3-4683-91FA-EEC2597C9FE5}"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1414641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C44E4F-DF2E-4C1F-9A01-C6A0430D72D3}"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1303970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42630C-55C4-45FD-A8F9-93521B918FC3}"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1217931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009F6B-29EB-4568-A979-49DF455570B9}" type="datetime1">
              <a:rPr lang="en-ZA" smtClean="0"/>
              <a:t>2022/10/12</a:t>
            </a:fld>
            <a:endParaRPr lang="en-ZA"/>
          </a:p>
        </p:txBody>
      </p:sp>
      <p:sp>
        <p:nvSpPr>
          <p:cNvPr id="6" name="Footer Placeholder 5"/>
          <p:cNvSpPr>
            <a:spLocks noGrp="1"/>
          </p:cNvSpPr>
          <p:nvPr>
            <p:ph type="ftr" sz="quarter" idx="11"/>
          </p:nvPr>
        </p:nvSpPr>
        <p:spPr/>
        <p:txBody>
          <a:bodyPr/>
          <a:lstStyle/>
          <a:p>
            <a:endParaRPr lang="en-ZA"/>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2536420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980B9B-51DD-4469-8D97-16544E150306}" type="datetime1">
              <a:rPr lang="en-ZA" smtClean="0"/>
              <a:t>2022/10/12</a:t>
            </a:fld>
            <a:endParaRPr lang="en-ZA"/>
          </a:p>
        </p:txBody>
      </p:sp>
      <p:sp>
        <p:nvSpPr>
          <p:cNvPr id="8" name="Footer Placeholder 7"/>
          <p:cNvSpPr>
            <a:spLocks noGrp="1"/>
          </p:cNvSpPr>
          <p:nvPr>
            <p:ph type="ftr" sz="quarter" idx="11"/>
          </p:nvPr>
        </p:nvSpPr>
        <p:spPr/>
        <p:txBody>
          <a:bodyPr/>
          <a:lstStyle/>
          <a:p>
            <a:endParaRPr lang="en-ZA"/>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3491375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1971F7-0A97-48BD-A82E-1561BA8E252A}" type="datetime1">
              <a:rPr lang="en-ZA" smtClean="0"/>
              <a:t>2022/10/12</a:t>
            </a:fld>
            <a:endParaRPr lang="en-ZA"/>
          </a:p>
        </p:txBody>
      </p:sp>
      <p:sp>
        <p:nvSpPr>
          <p:cNvPr id="4" name="Footer Placeholder 3"/>
          <p:cNvSpPr>
            <a:spLocks noGrp="1"/>
          </p:cNvSpPr>
          <p:nvPr>
            <p:ph type="ftr" sz="quarter" idx="11"/>
          </p:nvPr>
        </p:nvSpPr>
        <p:spPr/>
        <p:txBody>
          <a:bodyPr/>
          <a:lstStyle/>
          <a:p>
            <a:endParaRPr lang="en-ZA"/>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1176111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672D69-6B47-4F7C-8D4C-CF9BA5C82710}" type="datetime1">
              <a:rPr lang="en-ZA" smtClean="0"/>
              <a:t>2022/10/12</a:t>
            </a:fld>
            <a:endParaRPr lang="en-ZA"/>
          </a:p>
        </p:txBody>
      </p:sp>
      <p:sp>
        <p:nvSpPr>
          <p:cNvPr id="3" name="Footer Placeholder 2"/>
          <p:cNvSpPr>
            <a:spLocks noGrp="1"/>
          </p:cNvSpPr>
          <p:nvPr>
            <p:ph type="ftr" sz="quarter" idx="11"/>
          </p:nvPr>
        </p:nvSpPr>
        <p:spPr/>
        <p:txBody>
          <a:bodyPr/>
          <a:lstStyle/>
          <a:p>
            <a:endParaRPr lang="en-ZA"/>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14615571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885782-83DF-40ED-B76A-C3F40587D226}" type="datetime1">
              <a:rPr lang="en-ZA" smtClean="0"/>
              <a:t>2022/10/12</a:t>
            </a:fld>
            <a:endParaRPr lang="en-ZA"/>
          </a:p>
        </p:txBody>
      </p:sp>
      <p:sp>
        <p:nvSpPr>
          <p:cNvPr id="6" name="Footer Placeholder 5"/>
          <p:cNvSpPr>
            <a:spLocks noGrp="1"/>
          </p:cNvSpPr>
          <p:nvPr>
            <p:ph type="ftr" sz="quarter" idx="11"/>
          </p:nvPr>
        </p:nvSpPr>
        <p:spPr/>
        <p:txBody>
          <a:bodyPr/>
          <a:lstStyle/>
          <a:p>
            <a:endParaRPr lang="en-ZA"/>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4204712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5C97A4C3-FB71-48CD-8A5B-7257095ACF50}"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613653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A47560-7A01-4929-B44E-726ECB13D92E}" type="datetime1">
              <a:rPr lang="en-ZA" smtClean="0"/>
              <a:t>2022/10/12</a:t>
            </a:fld>
            <a:endParaRPr lang="en-ZA"/>
          </a:p>
        </p:txBody>
      </p:sp>
      <p:sp>
        <p:nvSpPr>
          <p:cNvPr id="6" name="Footer Placeholder 5"/>
          <p:cNvSpPr>
            <a:spLocks noGrp="1"/>
          </p:cNvSpPr>
          <p:nvPr>
            <p:ph type="ftr" sz="quarter" idx="11"/>
          </p:nvPr>
        </p:nvSpPr>
        <p:spPr/>
        <p:txBody>
          <a:bodyPr/>
          <a:lstStyle/>
          <a:p>
            <a:endParaRPr lang="en-ZA"/>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10996591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89A0B8-7C01-4DEF-ABAA-9EE670785126}"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1782645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161C99-E567-4128-89A8-AFA9EA84CB7A}"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B481C59A-629F-4652-BAAD-CB261C414506}" type="slidenum">
              <a:rPr lang="en-ZA" smtClean="0"/>
              <a:t>‹#›</a:t>
            </a:fld>
            <a:endParaRPr lang="en-ZA"/>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81229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2832D4A-C3BC-40CF-B391-103B391F4379}" type="datetime1">
              <a:rPr lang="en-ZA" smtClean="0"/>
              <a:t>2022/10/12</a:t>
            </a:fld>
            <a:endParaRPr lang="en-ZA"/>
          </a:p>
        </p:txBody>
      </p:sp>
      <p:sp>
        <p:nvSpPr>
          <p:cNvPr id="6" name="Footer Placeholder 5"/>
          <p:cNvSpPr>
            <a:spLocks noGrp="1"/>
          </p:cNvSpPr>
          <p:nvPr>
            <p:ph type="ftr" sz="quarter" idx="11"/>
          </p:nvPr>
        </p:nvSpPr>
        <p:spPr/>
        <p:txBody>
          <a:bodyPr/>
          <a:lstStyle/>
          <a:p>
            <a:endParaRPr lang="en-ZA"/>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3683523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AF1F77C-F623-4255-A16B-2186E89C2873}" type="datetime1">
              <a:rPr lang="en-ZA" smtClean="0"/>
              <a:t>2022/10/12</a:t>
            </a:fld>
            <a:endParaRPr lang="en-ZA"/>
          </a:p>
        </p:txBody>
      </p:sp>
      <p:sp>
        <p:nvSpPr>
          <p:cNvPr id="6" name="Footer Placeholder 5"/>
          <p:cNvSpPr>
            <a:spLocks noGrp="1"/>
          </p:cNvSpPr>
          <p:nvPr>
            <p:ph type="ftr" sz="quarter" idx="11"/>
          </p:nvPr>
        </p:nvSpPr>
        <p:spPr/>
        <p:txBody>
          <a:bodyPr/>
          <a:lstStyle/>
          <a:p>
            <a:endParaRPr lang="en-ZA"/>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B481C59A-629F-4652-BAAD-CB261C414506}" type="slidenum">
              <a:rPr lang="en-ZA" smtClean="0"/>
              <a:t>‹#›</a:t>
            </a:fld>
            <a:endParaRPr lang="en-ZA"/>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01847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24BC40C-BB9A-4089-AC0A-7BB51C6D4BA7}" type="datetime1">
              <a:rPr lang="en-ZA" smtClean="0"/>
              <a:t>2022/10/12</a:t>
            </a:fld>
            <a:endParaRPr lang="en-ZA"/>
          </a:p>
        </p:txBody>
      </p:sp>
      <p:sp>
        <p:nvSpPr>
          <p:cNvPr id="6" name="Footer Placeholder 5"/>
          <p:cNvSpPr>
            <a:spLocks noGrp="1"/>
          </p:cNvSpPr>
          <p:nvPr>
            <p:ph type="ftr" sz="quarter" idx="11"/>
          </p:nvPr>
        </p:nvSpPr>
        <p:spPr/>
        <p:txBody>
          <a:bodyPr/>
          <a:lstStyle/>
          <a:p>
            <a:endParaRPr lang="en-ZA"/>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19991995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7F2A51-5A2F-4EF1-A51E-9AA7B0D5C12B}"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4018218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BA054A-C060-4B4B-9969-232437A97DBD}"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481C59A-629F-4652-BAAD-CB261C414506}" type="slidenum">
              <a:rPr lang="en-ZA" smtClean="0"/>
              <a:t>‹#›</a:t>
            </a:fld>
            <a:endParaRPr lang="en-ZA"/>
          </a:p>
        </p:txBody>
      </p:sp>
    </p:spTree>
    <p:extLst>
      <p:ext uri="{BB962C8B-B14F-4D97-AF65-F5344CB8AC3E}">
        <p14:creationId xmlns:p14="http://schemas.microsoft.com/office/powerpoint/2010/main" val="3588640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ZA"/>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785700-E453-4146-A906-81BAA8A78A8C}" type="datetime1">
              <a:rPr lang="en-ZA" smtClean="0"/>
              <a:t>2022/10/12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3317812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E743B31E-B732-4CD1-8931-FF4D7B34F6B0}" type="datetime1">
              <a:rPr lang="en-ZA" smtClean="0"/>
              <a:t>2022/10/12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429214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F8044E93-832E-4770-8854-826560CCFB1C}" type="datetime1">
              <a:rPr lang="en-ZA" smtClean="0"/>
              <a:t>2022/10/12</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207974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68A91920-9A43-4E6A-8D97-B5595EB49C0E}" type="datetime1">
              <a:rPr lang="en-ZA" smtClean="0"/>
              <a:t>2022/10/12</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1810493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52B7F-2E01-441C-9B48-90A79FE842C9}" type="datetime1">
              <a:rPr lang="en-ZA" smtClean="0"/>
              <a:t>2022/10/12</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2609538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ZA"/>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8534106-6294-4D9A-884D-AC252CA4A429}" type="datetime1">
              <a:rPr lang="en-ZA" smtClean="0"/>
              <a:t>2022/10/12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770205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ZA"/>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ZA"/>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2A13BBF-7139-4B12-9848-441B353102D9}" type="datetime1">
              <a:rPr lang="en-ZA" smtClean="0"/>
              <a:t>2022/10/12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D048F410-5ABE-4205-A6B9-16778A447187}" type="slidenum">
              <a:rPr lang="en-ZA" smtClean="0"/>
              <a:t>‹#›</a:t>
            </a:fld>
            <a:endParaRPr lang="en-ZA"/>
          </a:p>
        </p:txBody>
      </p:sp>
    </p:spTree>
    <p:extLst>
      <p:ext uri="{BB962C8B-B14F-4D97-AF65-F5344CB8AC3E}">
        <p14:creationId xmlns:p14="http://schemas.microsoft.com/office/powerpoint/2010/main" val="432385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5762D79-BEBF-4CDC-A842-21616E31F855}" type="datetime1">
              <a:rPr lang="en-ZA" smtClean="0"/>
              <a:t>2022/10/12</a:t>
            </a:fld>
            <a:endParaRPr lang="en-Z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048F410-5ABE-4205-A6B9-16778A447187}" type="slidenum">
              <a:rPr lang="en-ZA" smtClean="0"/>
              <a:t>‹#›</a:t>
            </a:fld>
            <a:endParaRPr lang="en-ZA"/>
          </a:p>
        </p:txBody>
      </p:sp>
    </p:spTree>
    <p:extLst>
      <p:ext uri="{BB962C8B-B14F-4D97-AF65-F5344CB8AC3E}">
        <p14:creationId xmlns:p14="http://schemas.microsoft.com/office/powerpoint/2010/main" val="8368186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11157DBF-68AD-4662-AA35-77E6339C733B}" type="datetime1">
              <a:rPr lang="en-ZA" smtClean="0"/>
              <a:t>2022/10/12</a:t>
            </a:fld>
            <a:endParaRPr lang="en-ZA"/>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ZA"/>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D048F410-5ABE-4205-A6B9-16778A447187}" type="slidenum">
              <a:rPr lang="en-ZA" smtClean="0"/>
              <a:t>‹#›</a:t>
            </a:fld>
            <a:endParaRPr lang="en-ZA"/>
          </a:p>
        </p:txBody>
      </p:sp>
    </p:spTree>
    <p:extLst>
      <p:ext uri="{BB962C8B-B14F-4D97-AF65-F5344CB8AC3E}">
        <p14:creationId xmlns:p14="http://schemas.microsoft.com/office/powerpoint/2010/main" val="170960546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Lst>
  <p:hf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oma7q4sQW54"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Ha%C3%9Floch"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foYbqyZDVKA&amp;list=RDCMUCZT_Vg3DwREDlz11aeWe8FQ&amp;index=10"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hyperlink" Target="https://carfromjapan.com/article/industry-knowledge/meaning-of-hyundai-logo-revealed/"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yj3cvosRWcg"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www.inc.com/guides/build-an-international-brand.html" TargetMode="Externa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hyperlink" Target="https://www.youtube.com/watch?v=dBGhcyLBmLQ&amp;list=PLuAz-nxZVHKA--O4s52UC9Cx5n7cXtdy4"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hyperlink" Target="https://stickybranding.com/25-brand-names-that-became-common-words/"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hyperlink" Target="https://www.nickkolenda.com/pdf/packaging.pdf"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hips.hearstapps.com/vader-prod.s3.amazonaws.com/1596814619-8fb2e6a7-018e-4293-91f6-e640fed4a875.696a1a910e3201332d04aef33914a778.jpg" TargetMode="Externa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gzl-H_wicHk&amp;list=PL-l2OL3NKvvAjmqSbjMfToB4cYPWbEIqg&amp;index=7"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www.independent.co.uk/extras/indybest/fashion-beauty/best-online-clothes-shops-uk-mens-vintage-womens-luxury-plus-size-discount-deals-a9155011.html" TargetMode="External"/><Relationship Id="rId2"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hyperlink" Target="https://www.pocket-lint.com/phones/buyers-guides/120810-upcoming-smartphones-and-new-mobiles-coming-out-this-yea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i3S_nraulkQ"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www.youtube.com/watch?v=e-P1RMTOedE"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E161EDD-2569-4719-AE0D-F846598FC5F2}"/>
              </a:ext>
            </a:extLst>
          </p:cNvPr>
          <p:cNvSpPr>
            <a:spLocks noGrp="1"/>
          </p:cNvSpPr>
          <p:nvPr>
            <p:ph type="dt" sz="half" idx="10"/>
          </p:nvPr>
        </p:nvSpPr>
        <p:spPr/>
        <p:txBody>
          <a:bodyPr/>
          <a:lstStyle/>
          <a:p>
            <a:fld id="{6A9C76B5-B909-4B18-B2D9-52F786CFAB42}" type="datetime1">
              <a:rPr lang="en-ZA" smtClean="0"/>
              <a:t>2022/10/12</a:t>
            </a:fld>
            <a:endParaRPr lang="en-ZA"/>
          </a:p>
        </p:txBody>
      </p:sp>
      <p:sp>
        <p:nvSpPr>
          <p:cNvPr id="6" name="Slide Number Placeholder 5">
            <a:extLst>
              <a:ext uri="{FF2B5EF4-FFF2-40B4-BE49-F238E27FC236}">
                <a16:creationId xmlns:a16="http://schemas.microsoft.com/office/drawing/2014/main" id="{B0D838A4-B455-49DB-AE3E-213379679AE2}"/>
              </a:ext>
            </a:extLst>
          </p:cNvPr>
          <p:cNvSpPr>
            <a:spLocks noGrp="1"/>
          </p:cNvSpPr>
          <p:nvPr>
            <p:ph type="sldNum" sz="quarter" idx="12"/>
          </p:nvPr>
        </p:nvSpPr>
        <p:spPr/>
        <p:txBody>
          <a:bodyPr/>
          <a:lstStyle/>
          <a:p>
            <a:fld id="{B481C59A-629F-4652-BAAD-CB261C414506}" type="slidenum">
              <a:rPr lang="en-ZA" smtClean="0"/>
              <a:t>1</a:t>
            </a:fld>
            <a:endParaRPr lang="en-ZA"/>
          </a:p>
        </p:txBody>
      </p:sp>
      <p:sp>
        <p:nvSpPr>
          <p:cNvPr id="2" name="Title 1"/>
          <p:cNvSpPr>
            <a:spLocks noGrp="1"/>
          </p:cNvSpPr>
          <p:nvPr>
            <p:ph type="ctrTitle" idx="4294967295"/>
          </p:nvPr>
        </p:nvSpPr>
        <p:spPr>
          <a:xfrm>
            <a:off x="1588067" y="1152908"/>
            <a:ext cx="6599237" cy="1550988"/>
          </a:xfrm>
        </p:spPr>
        <p:txBody>
          <a:bodyPr>
            <a:noAutofit/>
          </a:bodyPr>
          <a:lstStyle/>
          <a:p>
            <a:pPr algn="ctr"/>
            <a:r>
              <a:rPr lang="en-US" sz="4000" dirty="0">
                <a:latin typeface="Arial" charset="0"/>
              </a:rPr>
              <a:t>TOPIC 3:  </a:t>
            </a:r>
            <a:br>
              <a:rPr lang="en-US" sz="4000" dirty="0">
                <a:latin typeface="Arial" charset="0"/>
              </a:rPr>
            </a:br>
            <a:r>
              <a:rPr lang="en-US" sz="4000" dirty="0">
                <a:latin typeface="Arial" charset="0"/>
              </a:rPr>
              <a:t>PRODUCT</a:t>
            </a:r>
            <a:endParaRPr lang="en-ZA" sz="4000" dirty="0"/>
          </a:p>
        </p:txBody>
      </p:sp>
      <p:pic>
        <p:nvPicPr>
          <p:cNvPr id="7" name="Picture 6">
            <a:extLst>
              <a:ext uri="{FF2B5EF4-FFF2-40B4-BE49-F238E27FC236}">
                <a16:creationId xmlns:a16="http://schemas.microsoft.com/office/drawing/2014/main" id="{7D568BD9-1EBB-4A7A-A027-645D92E1A620}"/>
              </a:ext>
            </a:extLst>
          </p:cNvPr>
          <p:cNvPicPr>
            <a:picLocks noChangeAspect="1"/>
          </p:cNvPicPr>
          <p:nvPr/>
        </p:nvPicPr>
        <p:blipFill>
          <a:blip r:embed="rId2"/>
          <a:stretch>
            <a:fillRect/>
          </a:stretch>
        </p:blipFill>
        <p:spPr>
          <a:xfrm>
            <a:off x="3094948" y="2703896"/>
            <a:ext cx="4095750" cy="3019425"/>
          </a:xfrm>
          <a:prstGeom prst="rect">
            <a:avLst/>
          </a:prstGeom>
        </p:spPr>
      </p:pic>
      <p:sp>
        <p:nvSpPr>
          <p:cNvPr id="8" name="TextBox 7">
            <a:extLst>
              <a:ext uri="{FF2B5EF4-FFF2-40B4-BE49-F238E27FC236}">
                <a16:creationId xmlns:a16="http://schemas.microsoft.com/office/drawing/2014/main" id="{5BF19C40-DE7B-4368-8306-428FD083D8A2}"/>
              </a:ext>
            </a:extLst>
          </p:cNvPr>
          <p:cNvSpPr txBox="1"/>
          <p:nvPr/>
        </p:nvSpPr>
        <p:spPr>
          <a:xfrm>
            <a:off x="1790016" y="6135089"/>
            <a:ext cx="3097670" cy="215444"/>
          </a:xfrm>
          <a:prstGeom prst="rect">
            <a:avLst/>
          </a:prstGeom>
          <a:noFill/>
        </p:spPr>
        <p:txBody>
          <a:bodyPr wrap="square" rtlCol="0">
            <a:spAutoFit/>
          </a:bodyPr>
          <a:lstStyle/>
          <a:p>
            <a:r>
              <a:rPr lang="en-ZA" sz="800" dirty="0"/>
              <a:t>https://www.marketing91.com/product-concept/</a:t>
            </a:r>
          </a:p>
        </p:txBody>
      </p:sp>
    </p:spTree>
    <p:extLst>
      <p:ext uri="{BB962C8B-B14F-4D97-AF65-F5344CB8AC3E}">
        <p14:creationId xmlns:p14="http://schemas.microsoft.com/office/powerpoint/2010/main" val="1006716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23A6F6-FAEC-4E98-8A0D-2E60DB51A4C6}"/>
              </a:ext>
            </a:extLst>
          </p:cNvPr>
          <p:cNvSpPr>
            <a:spLocks noGrp="1"/>
          </p:cNvSpPr>
          <p:nvPr>
            <p:ph type="title"/>
          </p:nvPr>
        </p:nvSpPr>
        <p:spPr>
          <a:xfrm>
            <a:off x="1945201" y="624110"/>
            <a:ext cx="6589199" cy="889004"/>
          </a:xfrm>
        </p:spPr>
        <p:txBody>
          <a:bodyPr>
            <a:normAutofit fontScale="90000"/>
          </a:bodyPr>
          <a:lstStyle/>
          <a:p>
            <a:r>
              <a:rPr lang="en-ZA" sz="3200" dirty="0"/>
              <a:t>Illustration of a PLC (stages, sales and profit curves)</a:t>
            </a:r>
          </a:p>
        </p:txBody>
      </p:sp>
      <p:pic>
        <p:nvPicPr>
          <p:cNvPr id="6" name="Content Placeholder 5">
            <a:extLst>
              <a:ext uri="{FF2B5EF4-FFF2-40B4-BE49-F238E27FC236}">
                <a16:creationId xmlns:a16="http://schemas.microsoft.com/office/drawing/2014/main" id="{9C2006C0-9A99-4E54-8266-5E1BDBD851C2}"/>
              </a:ext>
            </a:extLst>
          </p:cNvPr>
          <p:cNvPicPr>
            <a:picLocks noGrp="1" noChangeAspect="1"/>
          </p:cNvPicPr>
          <p:nvPr>
            <p:ph idx="1"/>
          </p:nvPr>
        </p:nvPicPr>
        <p:blipFill>
          <a:blip r:embed="rId2"/>
          <a:stretch>
            <a:fillRect/>
          </a:stretch>
        </p:blipFill>
        <p:spPr>
          <a:xfrm>
            <a:off x="1821256" y="1979348"/>
            <a:ext cx="6591300" cy="3689506"/>
          </a:xfrm>
          <a:prstGeom prst="rect">
            <a:avLst/>
          </a:prstGeom>
        </p:spPr>
      </p:pic>
      <p:sp>
        <p:nvSpPr>
          <p:cNvPr id="2" name="Date Placeholder 1">
            <a:extLst>
              <a:ext uri="{FF2B5EF4-FFF2-40B4-BE49-F238E27FC236}">
                <a16:creationId xmlns:a16="http://schemas.microsoft.com/office/drawing/2014/main" id="{E7DD8EA1-AD78-429C-97A7-E16332084DE1}"/>
              </a:ext>
            </a:extLst>
          </p:cNvPr>
          <p:cNvSpPr>
            <a:spLocks noGrp="1"/>
          </p:cNvSpPr>
          <p:nvPr>
            <p:ph type="dt" sz="half" idx="10"/>
          </p:nvPr>
        </p:nvSpPr>
        <p:spPr/>
        <p:txBody>
          <a:bodyPr/>
          <a:lstStyle/>
          <a:p>
            <a:fld id="{23672D69-6B47-4F7C-8D4C-CF9BA5C82710}" type="datetime1">
              <a:rPr lang="en-ZA" smtClean="0"/>
              <a:t>2022/10/12</a:t>
            </a:fld>
            <a:endParaRPr lang="en-ZA"/>
          </a:p>
        </p:txBody>
      </p:sp>
      <p:sp>
        <p:nvSpPr>
          <p:cNvPr id="3" name="Slide Number Placeholder 2">
            <a:extLst>
              <a:ext uri="{FF2B5EF4-FFF2-40B4-BE49-F238E27FC236}">
                <a16:creationId xmlns:a16="http://schemas.microsoft.com/office/drawing/2014/main" id="{D9219262-12CC-46E9-A9A4-BA86BDC0F9C0}"/>
              </a:ext>
            </a:extLst>
          </p:cNvPr>
          <p:cNvSpPr>
            <a:spLocks noGrp="1"/>
          </p:cNvSpPr>
          <p:nvPr>
            <p:ph type="sldNum" sz="quarter" idx="12"/>
          </p:nvPr>
        </p:nvSpPr>
        <p:spPr/>
        <p:txBody>
          <a:bodyPr/>
          <a:lstStyle/>
          <a:p>
            <a:fld id="{B481C59A-629F-4652-BAAD-CB261C414506}" type="slidenum">
              <a:rPr lang="en-ZA" smtClean="0"/>
              <a:t>10</a:t>
            </a:fld>
            <a:endParaRPr lang="en-ZA"/>
          </a:p>
        </p:txBody>
      </p:sp>
      <p:sp>
        <p:nvSpPr>
          <p:cNvPr id="7" name="Rectangle 6">
            <a:extLst>
              <a:ext uri="{FF2B5EF4-FFF2-40B4-BE49-F238E27FC236}">
                <a16:creationId xmlns:a16="http://schemas.microsoft.com/office/drawing/2014/main" id="{7E4329B2-1B38-4D34-84E0-361AE885661F}"/>
              </a:ext>
            </a:extLst>
          </p:cNvPr>
          <p:cNvSpPr/>
          <p:nvPr/>
        </p:nvSpPr>
        <p:spPr>
          <a:xfrm>
            <a:off x="1821256" y="5858509"/>
            <a:ext cx="6713144" cy="276999"/>
          </a:xfrm>
          <a:prstGeom prst="rect">
            <a:avLst/>
          </a:prstGeom>
        </p:spPr>
        <p:txBody>
          <a:bodyPr wrap="square">
            <a:spAutoFit/>
          </a:bodyPr>
          <a:lstStyle/>
          <a:p>
            <a:r>
              <a:rPr lang="en-ZA" sz="1200" dirty="0"/>
              <a:t>https://marketing-insider.eu/wp-content/uploads/2015/06/Product-Life-Cycle-Stages.jpg</a:t>
            </a:r>
          </a:p>
        </p:txBody>
      </p:sp>
    </p:spTree>
    <p:extLst>
      <p:ext uri="{BB962C8B-B14F-4D97-AF65-F5344CB8AC3E}">
        <p14:creationId xmlns:p14="http://schemas.microsoft.com/office/powerpoint/2010/main" val="2332132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D789-6B70-4A1C-8475-97A407A7F51A}"/>
              </a:ext>
            </a:extLst>
          </p:cNvPr>
          <p:cNvSpPr>
            <a:spLocks noGrp="1"/>
          </p:cNvSpPr>
          <p:nvPr>
            <p:ph type="title"/>
          </p:nvPr>
        </p:nvSpPr>
        <p:spPr>
          <a:xfrm>
            <a:off x="1945201" y="624110"/>
            <a:ext cx="6589199" cy="660404"/>
          </a:xfrm>
        </p:spPr>
        <p:txBody>
          <a:bodyPr>
            <a:noAutofit/>
          </a:bodyPr>
          <a:lstStyle/>
          <a:p>
            <a:r>
              <a:rPr lang="en-ZA" sz="2800" dirty="0"/>
              <a:t>Activity:  Product life cycle</a:t>
            </a:r>
          </a:p>
        </p:txBody>
      </p:sp>
      <p:sp>
        <p:nvSpPr>
          <p:cNvPr id="3" name="Content Placeholder 2">
            <a:extLst>
              <a:ext uri="{FF2B5EF4-FFF2-40B4-BE49-F238E27FC236}">
                <a16:creationId xmlns:a16="http://schemas.microsoft.com/office/drawing/2014/main" id="{23ED4375-B21A-4CB7-A522-83BDA2D9FB01}"/>
              </a:ext>
            </a:extLst>
          </p:cNvPr>
          <p:cNvSpPr>
            <a:spLocks noGrp="1"/>
          </p:cNvSpPr>
          <p:nvPr>
            <p:ph idx="1"/>
          </p:nvPr>
        </p:nvSpPr>
        <p:spPr>
          <a:xfrm>
            <a:off x="1945201" y="1540189"/>
            <a:ext cx="6591985" cy="3777622"/>
          </a:xfrm>
        </p:spPr>
        <p:txBody>
          <a:bodyPr>
            <a:normAutofit/>
          </a:bodyPr>
          <a:lstStyle/>
          <a:p>
            <a:pPr marL="0" indent="0">
              <a:buNone/>
            </a:pPr>
            <a:r>
              <a:rPr lang="en-ZA" dirty="0"/>
              <a:t>This video shows products that were in different stages of the </a:t>
            </a:r>
            <a:r>
              <a:rPr lang="en-ZA" dirty="0">
                <a:solidFill>
                  <a:srgbClr val="FF0000"/>
                </a:solidFill>
              </a:rPr>
              <a:t>PLC 5 years ago</a:t>
            </a:r>
            <a:r>
              <a:rPr lang="en-ZA" dirty="0"/>
              <a:t>.  Follow the link, and answer the question.</a:t>
            </a:r>
          </a:p>
          <a:p>
            <a:pPr marL="457200" indent="-457200">
              <a:buFont typeface="+mj-lt"/>
              <a:buAutoNum type="alphaLcPeriod"/>
            </a:pPr>
            <a:r>
              <a:rPr lang="en-US" dirty="0"/>
              <a:t>Identify the current stage (2022) of the PLC for each of the products in the video. </a:t>
            </a:r>
          </a:p>
          <a:p>
            <a:pPr marL="457200" indent="-457200">
              <a:buFont typeface="+mj-lt"/>
              <a:buAutoNum type="alphaLcPeriod"/>
            </a:pPr>
            <a:r>
              <a:rPr lang="en-US" dirty="0"/>
              <a:t>Why did you put it in this stage?</a:t>
            </a:r>
          </a:p>
          <a:p>
            <a:pPr marL="0" indent="0">
              <a:buNone/>
            </a:pPr>
            <a:r>
              <a:rPr lang="en-ZA" dirty="0">
                <a:solidFill>
                  <a:srgbClr val="FF0000"/>
                </a:solidFill>
                <a:hlinkClick r:id="rId2"/>
              </a:rPr>
              <a:t>https://www.youtube.com/watch?v=oma7q4sQW54</a:t>
            </a:r>
            <a:endParaRPr lang="en-ZA" dirty="0">
              <a:solidFill>
                <a:srgbClr val="FF0000"/>
              </a:solidFill>
            </a:endParaRPr>
          </a:p>
        </p:txBody>
      </p:sp>
      <p:sp>
        <p:nvSpPr>
          <p:cNvPr id="5" name="Date Placeholder 4">
            <a:extLst>
              <a:ext uri="{FF2B5EF4-FFF2-40B4-BE49-F238E27FC236}">
                <a16:creationId xmlns:a16="http://schemas.microsoft.com/office/drawing/2014/main" id="{D3440870-CC07-439F-8AE1-BAA742C34381}"/>
              </a:ext>
            </a:extLst>
          </p:cNvPr>
          <p:cNvSpPr>
            <a:spLocks noGrp="1"/>
          </p:cNvSpPr>
          <p:nvPr>
            <p:ph type="dt" sz="half" idx="10"/>
          </p:nvPr>
        </p:nvSpPr>
        <p:spPr/>
        <p:txBody>
          <a:bodyPr/>
          <a:lstStyle/>
          <a:p>
            <a:fld id="{D6B1F405-5031-4F1C-A3AC-90FDA03D1F91}" type="datetime1">
              <a:rPr lang="en-ZA" smtClean="0"/>
              <a:t>2022/10/12</a:t>
            </a:fld>
            <a:endParaRPr lang="en-ZA"/>
          </a:p>
        </p:txBody>
      </p:sp>
      <p:sp>
        <p:nvSpPr>
          <p:cNvPr id="6" name="Slide Number Placeholder 5">
            <a:extLst>
              <a:ext uri="{FF2B5EF4-FFF2-40B4-BE49-F238E27FC236}">
                <a16:creationId xmlns:a16="http://schemas.microsoft.com/office/drawing/2014/main" id="{2CC1175A-D308-4675-B599-B83318E8971E}"/>
              </a:ext>
            </a:extLst>
          </p:cNvPr>
          <p:cNvSpPr>
            <a:spLocks noGrp="1"/>
          </p:cNvSpPr>
          <p:nvPr>
            <p:ph type="sldNum" sz="quarter" idx="12"/>
          </p:nvPr>
        </p:nvSpPr>
        <p:spPr/>
        <p:txBody>
          <a:bodyPr/>
          <a:lstStyle/>
          <a:p>
            <a:fld id="{B481C59A-629F-4652-BAAD-CB261C414506}" type="slidenum">
              <a:rPr lang="en-ZA" smtClean="0"/>
              <a:t>11</a:t>
            </a:fld>
            <a:endParaRPr lang="en-ZA"/>
          </a:p>
        </p:txBody>
      </p:sp>
    </p:spTree>
    <p:extLst>
      <p:ext uri="{BB962C8B-B14F-4D97-AF65-F5344CB8AC3E}">
        <p14:creationId xmlns:p14="http://schemas.microsoft.com/office/powerpoint/2010/main" val="392168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p:cNvSpPr>
            <a:spLocks noGrp="1"/>
          </p:cNvSpPr>
          <p:nvPr>
            <p:ph type="title"/>
          </p:nvPr>
        </p:nvSpPr>
        <p:spPr>
          <a:xfrm>
            <a:off x="1945201" y="624110"/>
            <a:ext cx="6589199" cy="658425"/>
          </a:xfrm>
        </p:spPr>
        <p:txBody>
          <a:bodyPr>
            <a:normAutofit/>
          </a:bodyPr>
          <a:lstStyle/>
          <a:p>
            <a:pPr eaLnBrk="1" hangingPunct="1"/>
            <a:r>
              <a:rPr lang="en-US" altLang="en-US" sz="2800" dirty="0">
                <a:latin typeface="Arial" panose="020B0604020202020204" pitchFamily="34" charset="0"/>
                <a:cs typeface="Arial" panose="020B0604020202020204" pitchFamily="34" charset="0"/>
              </a:rPr>
              <a:t>New product development</a:t>
            </a:r>
            <a:endParaRPr lang="en-ZA" altLang="en-US" sz="2800" dirty="0">
              <a:latin typeface="Arial" panose="020B0604020202020204" pitchFamily="34" charset="0"/>
              <a:cs typeface="Arial" panose="020B0604020202020204" pitchFamily="34" charset="0"/>
            </a:endParaRPr>
          </a:p>
        </p:txBody>
      </p:sp>
      <p:sp>
        <p:nvSpPr>
          <p:cNvPr id="79875" name="Content Placeholder 3"/>
          <p:cNvSpPr>
            <a:spLocks noGrp="1"/>
          </p:cNvSpPr>
          <p:nvPr>
            <p:ph idx="1"/>
          </p:nvPr>
        </p:nvSpPr>
        <p:spPr>
          <a:xfrm>
            <a:off x="1942415" y="1406363"/>
            <a:ext cx="6591985" cy="4913811"/>
          </a:xfrm>
        </p:spPr>
        <p:txBody>
          <a:bodyPr rtlCol="0">
            <a:normAutofit/>
          </a:bodyPr>
          <a:lstStyle/>
          <a:p>
            <a:pPr marL="0" indent="0">
              <a:buNone/>
              <a:defRPr/>
            </a:pPr>
            <a:r>
              <a:rPr lang="en-IN" altLang="en-US" sz="2200" dirty="0">
                <a:latin typeface="Arial" panose="020B0604020202020204" pitchFamily="34" charset="0"/>
                <a:cs typeface="Arial" panose="020B0604020202020204" pitchFamily="34" charset="0"/>
              </a:rPr>
              <a:t>New products:</a:t>
            </a:r>
          </a:p>
          <a:p>
            <a:pPr>
              <a:defRPr/>
            </a:pPr>
            <a:r>
              <a:rPr lang="en-IN" altLang="en-US" sz="2200" dirty="0">
                <a:latin typeface="Arial" panose="020B0604020202020204" pitchFamily="34" charset="0"/>
                <a:cs typeface="Arial" panose="020B0604020202020204" pitchFamily="34" charset="0"/>
              </a:rPr>
              <a:t>are needed to replace those that reached decline.</a:t>
            </a:r>
          </a:p>
          <a:p>
            <a:pPr>
              <a:defRPr/>
            </a:pPr>
            <a:r>
              <a:rPr lang="en-IN" altLang="en-US" sz="2200" dirty="0">
                <a:latin typeface="Arial" panose="020B0604020202020204" pitchFamily="34" charset="0"/>
                <a:cs typeface="Arial" panose="020B0604020202020204" pitchFamily="34" charset="0"/>
              </a:rPr>
              <a:t>result when changes are made to existing products to prolong the life of the product or to better compete with similar products.</a:t>
            </a:r>
          </a:p>
          <a:p>
            <a:pPr>
              <a:defRPr/>
            </a:pPr>
            <a:endParaRPr lang="en-US" altLang="en-US" sz="2800" dirty="0">
              <a:latin typeface="Arial" panose="020B0604020202020204" pitchFamily="34" charset="0"/>
              <a:cs typeface="Arial" panose="020B0604020202020204" pitchFamily="34" charset="0"/>
            </a:endParaRPr>
          </a:p>
          <a:p>
            <a:pPr marL="0" indent="0" eaLnBrk="1" fontAlgn="auto" hangingPunct="1">
              <a:spcAft>
                <a:spcPts val="0"/>
              </a:spcAft>
              <a:buFont typeface="Wingdings 3" panose="05040102010807070707" pitchFamily="18" charset="2"/>
              <a:buNone/>
              <a:defRPr/>
            </a:pPr>
            <a:endParaRPr lang="en-US" dirty="0"/>
          </a:p>
        </p:txBody>
      </p:sp>
      <p:sp>
        <p:nvSpPr>
          <p:cNvPr id="47108"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B8B4F8-4B7B-4B61-BFB7-2AB70FC25116}" type="slidenum">
              <a:rPr lang="en-US" altLang="en-US" sz="1200" smtClean="0">
                <a:solidFill>
                  <a:srgbClr val="898989"/>
                </a:solidFill>
              </a:rPr>
              <a:pPr/>
              <a:t>12</a:t>
            </a:fld>
            <a:endParaRPr lang="en-US" altLang="en-US" sz="1200" dirty="0">
              <a:solidFill>
                <a:srgbClr val="898989"/>
              </a:solidFill>
            </a:endParaRPr>
          </a:p>
        </p:txBody>
      </p:sp>
      <p:sp>
        <p:nvSpPr>
          <p:cNvPr id="3" name="Date Placeholder 2">
            <a:extLst>
              <a:ext uri="{FF2B5EF4-FFF2-40B4-BE49-F238E27FC236}">
                <a16:creationId xmlns:a16="http://schemas.microsoft.com/office/drawing/2014/main" id="{88A83231-9F0E-40CC-AE3B-DE89C0A51C45}"/>
              </a:ext>
            </a:extLst>
          </p:cNvPr>
          <p:cNvSpPr>
            <a:spLocks noGrp="1"/>
          </p:cNvSpPr>
          <p:nvPr>
            <p:ph type="dt" sz="half" idx="10"/>
          </p:nvPr>
        </p:nvSpPr>
        <p:spPr/>
        <p:txBody>
          <a:bodyPr/>
          <a:lstStyle/>
          <a:p>
            <a:fld id="{0C4D785B-8425-46E1-9841-88478AC19540}" type="datetime1">
              <a:rPr lang="en-ZA" smtClean="0"/>
              <a:t>2022/10/12</a:t>
            </a:fld>
            <a:endParaRPr lang="en-ZA"/>
          </a:p>
        </p:txBody>
      </p:sp>
    </p:spTree>
    <p:custDataLst>
      <p:tags r:id="rId1"/>
    </p:custDataLst>
    <p:extLst>
      <p:ext uri="{BB962C8B-B14F-4D97-AF65-F5344CB8AC3E}">
        <p14:creationId xmlns:p14="http://schemas.microsoft.com/office/powerpoint/2010/main" val="2060910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4F36C8-54A3-452C-ADCE-93B7981EB710}"/>
              </a:ext>
            </a:extLst>
          </p:cNvPr>
          <p:cNvSpPr>
            <a:spLocks noGrp="1"/>
          </p:cNvSpPr>
          <p:nvPr>
            <p:ph type="title"/>
          </p:nvPr>
        </p:nvSpPr>
        <p:spPr>
          <a:xfrm>
            <a:off x="1945201" y="271370"/>
            <a:ext cx="6589199" cy="758376"/>
          </a:xfrm>
        </p:spPr>
        <p:txBody>
          <a:bodyPr>
            <a:normAutofit/>
          </a:bodyPr>
          <a:lstStyle/>
          <a:p>
            <a:r>
              <a:rPr lang="en-ZA" sz="3200" dirty="0"/>
              <a:t>Categories of new products</a:t>
            </a:r>
          </a:p>
        </p:txBody>
      </p:sp>
      <p:sp>
        <p:nvSpPr>
          <p:cNvPr id="7" name="Content Placeholder 6">
            <a:extLst>
              <a:ext uri="{FF2B5EF4-FFF2-40B4-BE49-F238E27FC236}">
                <a16:creationId xmlns:a16="http://schemas.microsoft.com/office/drawing/2014/main" id="{E6D97BAA-633E-410A-984F-75D17CC131E7}"/>
              </a:ext>
            </a:extLst>
          </p:cNvPr>
          <p:cNvSpPr>
            <a:spLocks noGrp="1"/>
          </p:cNvSpPr>
          <p:nvPr>
            <p:ph idx="1"/>
          </p:nvPr>
        </p:nvSpPr>
        <p:spPr>
          <a:xfrm>
            <a:off x="1942415" y="1029746"/>
            <a:ext cx="6591985" cy="5475514"/>
          </a:xfrm>
        </p:spPr>
        <p:txBody>
          <a:bodyPr>
            <a:normAutofit/>
          </a:bodyPr>
          <a:lstStyle/>
          <a:p>
            <a:pPr>
              <a:buFont typeface="+mj-lt"/>
              <a:buAutoNum type="arabicPeriod"/>
            </a:pPr>
            <a:r>
              <a:rPr lang="en-US" b="1" dirty="0">
                <a:solidFill>
                  <a:srgbClr val="313131"/>
                </a:solidFill>
                <a:latin typeface="Raleway"/>
              </a:rPr>
              <a:t> </a:t>
            </a:r>
            <a:r>
              <a:rPr lang="en-US" dirty="0">
                <a:solidFill>
                  <a:srgbClr val="313131"/>
                </a:solidFill>
                <a:latin typeface="Raleway"/>
              </a:rPr>
              <a:t>New-to-the-world products (</a:t>
            </a:r>
            <a:r>
              <a:rPr lang="en-US" i="1" dirty="0">
                <a:solidFill>
                  <a:srgbClr val="313131"/>
                </a:solidFill>
                <a:latin typeface="Raleway"/>
              </a:rPr>
              <a:t>really new</a:t>
            </a:r>
            <a:r>
              <a:rPr lang="en-US" dirty="0">
                <a:solidFill>
                  <a:srgbClr val="313131"/>
                </a:solidFill>
                <a:latin typeface="Raleway"/>
              </a:rPr>
              <a:t> products)</a:t>
            </a:r>
          </a:p>
          <a:p>
            <a:pPr marL="0" indent="0">
              <a:buNone/>
            </a:pPr>
            <a:r>
              <a:rPr lang="en-US" sz="1900" dirty="0">
                <a:solidFill>
                  <a:srgbClr val="313131"/>
                </a:solidFill>
                <a:latin typeface="Arial" panose="020B0604020202020204" pitchFamily="34" charset="0"/>
              </a:rPr>
              <a:t>Really new products – inventions that </a:t>
            </a:r>
            <a:r>
              <a:rPr lang="en-US" sz="1900" dirty="0">
                <a:solidFill>
                  <a:srgbClr val="FF0000"/>
                </a:solidFill>
                <a:latin typeface="Arial" panose="020B0604020202020204" pitchFamily="34" charset="0"/>
              </a:rPr>
              <a:t>create a whole </a:t>
            </a:r>
            <a:r>
              <a:rPr lang="en-US" sz="1900" dirty="0">
                <a:solidFill>
                  <a:srgbClr val="FF0000"/>
                </a:solidFill>
                <a:highlight>
                  <a:srgbClr val="FFFF00"/>
                </a:highlight>
                <a:latin typeface="Arial" panose="020B0604020202020204" pitchFamily="34" charset="0"/>
              </a:rPr>
              <a:t>new</a:t>
            </a:r>
            <a:r>
              <a:rPr lang="en-US" sz="1900" dirty="0">
                <a:solidFill>
                  <a:srgbClr val="FF0000"/>
                </a:solidFill>
                <a:latin typeface="Arial" panose="020B0604020202020204" pitchFamily="34" charset="0"/>
              </a:rPr>
              <a:t> market.  </a:t>
            </a:r>
            <a:r>
              <a:rPr lang="en-US" sz="1900" dirty="0">
                <a:solidFill>
                  <a:schemeClr val="tx1"/>
                </a:solidFill>
                <a:latin typeface="Arial" panose="020B0604020202020204" pitchFamily="34" charset="0"/>
              </a:rPr>
              <a:t>Examples? </a:t>
            </a:r>
          </a:p>
          <a:p>
            <a:pPr marL="457200" indent="-457200">
              <a:buFont typeface="+mj-lt"/>
              <a:buAutoNum type="arabicPeriod" startAt="2"/>
            </a:pPr>
            <a:r>
              <a:rPr lang="en-US" sz="1900" dirty="0">
                <a:solidFill>
                  <a:srgbClr val="313131"/>
                </a:solidFill>
                <a:latin typeface="Raleway"/>
              </a:rPr>
              <a:t>New-to-the-firm products (new product lines)</a:t>
            </a:r>
          </a:p>
          <a:p>
            <a:pPr marL="0" indent="0">
              <a:buNone/>
            </a:pPr>
            <a:r>
              <a:rPr lang="en-US" sz="1900" dirty="0">
                <a:solidFill>
                  <a:srgbClr val="313131"/>
                </a:solidFill>
                <a:latin typeface="Arial" panose="020B0604020202020204" pitchFamily="34" charset="0"/>
              </a:rPr>
              <a:t>Products are not new to the world, but are new to the firm. Companies develop these products to </a:t>
            </a:r>
            <a:r>
              <a:rPr lang="en-US" sz="1900" dirty="0">
                <a:solidFill>
                  <a:srgbClr val="FF0000"/>
                </a:solidFill>
                <a:latin typeface="Arial" panose="020B0604020202020204" pitchFamily="34" charset="0"/>
              </a:rPr>
              <a:t>enter an already established market for the </a:t>
            </a:r>
            <a:r>
              <a:rPr lang="en-US" sz="1900" dirty="0">
                <a:solidFill>
                  <a:srgbClr val="FF0000"/>
                </a:solidFill>
                <a:highlight>
                  <a:srgbClr val="FFFF00"/>
                </a:highlight>
                <a:latin typeface="Arial" panose="020B0604020202020204" pitchFamily="34" charset="0"/>
              </a:rPr>
              <a:t>first time</a:t>
            </a:r>
            <a:r>
              <a:rPr lang="en-US" sz="1900" dirty="0">
                <a:solidFill>
                  <a:srgbClr val="313131"/>
                </a:solidFill>
                <a:latin typeface="Arial" panose="020B0604020202020204" pitchFamily="34" charset="0"/>
              </a:rPr>
              <a:t>. Often these products are similar to competitors’ products already available in the market but with some level of difference.  Examples?</a:t>
            </a:r>
          </a:p>
          <a:p>
            <a:pPr marL="457200" indent="-457200">
              <a:buFont typeface="+mj-lt"/>
              <a:buAutoNum type="arabicPeriod" startAt="3"/>
            </a:pPr>
            <a:r>
              <a:rPr lang="en-US" sz="1900" dirty="0">
                <a:solidFill>
                  <a:srgbClr val="313131"/>
                </a:solidFill>
                <a:latin typeface="Raleway"/>
              </a:rPr>
              <a:t>Additions to existing product lines</a:t>
            </a:r>
          </a:p>
          <a:p>
            <a:pPr marL="0" indent="0">
              <a:buNone/>
            </a:pPr>
            <a:r>
              <a:rPr lang="en-US" sz="1900" dirty="0">
                <a:solidFill>
                  <a:srgbClr val="313131"/>
                </a:solidFill>
                <a:latin typeface="Arial" panose="020B0604020202020204" pitchFamily="34" charset="0"/>
              </a:rPr>
              <a:t>A product line extension is when an existing brand launches new products in a </a:t>
            </a:r>
            <a:r>
              <a:rPr lang="en-US" sz="1900" dirty="0">
                <a:solidFill>
                  <a:srgbClr val="FF0000"/>
                </a:solidFill>
                <a:latin typeface="Arial" panose="020B0604020202020204" pitchFamily="34" charset="0"/>
              </a:rPr>
              <a:t>product category where they already offer products.  </a:t>
            </a:r>
            <a:r>
              <a:rPr lang="en-US" sz="1900" dirty="0">
                <a:solidFill>
                  <a:schemeClr val="tx1"/>
                </a:solidFill>
                <a:latin typeface="Arial" panose="020B0604020202020204" pitchFamily="34" charset="0"/>
              </a:rPr>
              <a:t>Examples? </a:t>
            </a:r>
            <a:endParaRPr lang="en-ZA" dirty="0">
              <a:solidFill>
                <a:schemeClr val="tx1"/>
              </a:solidFill>
            </a:endParaRPr>
          </a:p>
        </p:txBody>
      </p:sp>
      <p:sp>
        <p:nvSpPr>
          <p:cNvPr id="4" name="Date Placeholder 3">
            <a:extLst>
              <a:ext uri="{FF2B5EF4-FFF2-40B4-BE49-F238E27FC236}">
                <a16:creationId xmlns:a16="http://schemas.microsoft.com/office/drawing/2014/main" id="{754524BA-2333-4D3F-B20D-8CF821AC8F9D}"/>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7AB448DE-1ED7-4852-AC86-D9E1CC54BF80}"/>
              </a:ext>
            </a:extLst>
          </p:cNvPr>
          <p:cNvSpPr>
            <a:spLocks noGrp="1"/>
          </p:cNvSpPr>
          <p:nvPr>
            <p:ph type="sldNum" sz="quarter" idx="12"/>
          </p:nvPr>
        </p:nvSpPr>
        <p:spPr/>
        <p:txBody>
          <a:bodyPr/>
          <a:lstStyle/>
          <a:p>
            <a:fld id="{B481C59A-629F-4652-BAAD-CB261C414506}" type="slidenum">
              <a:rPr lang="en-ZA" smtClean="0"/>
              <a:t>13</a:t>
            </a:fld>
            <a:endParaRPr lang="en-ZA"/>
          </a:p>
        </p:txBody>
      </p:sp>
    </p:spTree>
    <p:extLst>
      <p:ext uri="{BB962C8B-B14F-4D97-AF65-F5344CB8AC3E}">
        <p14:creationId xmlns:p14="http://schemas.microsoft.com/office/powerpoint/2010/main" val="221357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4F36C8-54A3-452C-ADCE-93B7981EB710}"/>
              </a:ext>
            </a:extLst>
          </p:cNvPr>
          <p:cNvSpPr>
            <a:spLocks noGrp="1"/>
          </p:cNvSpPr>
          <p:nvPr>
            <p:ph type="title"/>
          </p:nvPr>
        </p:nvSpPr>
        <p:spPr>
          <a:xfrm>
            <a:off x="1942415" y="373174"/>
            <a:ext cx="6589199" cy="758376"/>
          </a:xfrm>
        </p:spPr>
        <p:txBody>
          <a:bodyPr>
            <a:normAutofit/>
          </a:bodyPr>
          <a:lstStyle/>
          <a:p>
            <a:r>
              <a:rPr lang="en-ZA" sz="3200" dirty="0"/>
              <a:t>Categories of new products</a:t>
            </a:r>
          </a:p>
        </p:txBody>
      </p:sp>
      <p:sp>
        <p:nvSpPr>
          <p:cNvPr id="7" name="Content Placeholder 6">
            <a:extLst>
              <a:ext uri="{FF2B5EF4-FFF2-40B4-BE49-F238E27FC236}">
                <a16:creationId xmlns:a16="http://schemas.microsoft.com/office/drawing/2014/main" id="{E6D97BAA-633E-410A-984F-75D17CC131E7}"/>
              </a:ext>
            </a:extLst>
          </p:cNvPr>
          <p:cNvSpPr>
            <a:spLocks noGrp="1"/>
          </p:cNvSpPr>
          <p:nvPr>
            <p:ph idx="1"/>
          </p:nvPr>
        </p:nvSpPr>
        <p:spPr>
          <a:xfrm>
            <a:off x="1939629" y="1131549"/>
            <a:ext cx="6591985" cy="5236593"/>
          </a:xfrm>
        </p:spPr>
        <p:txBody>
          <a:bodyPr>
            <a:normAutofit/>
          </a:bodyPr>
          <a:lstStyle/>
          <a:p>
            <a:pPr>
              <a:buFont typeface="+mj-lt"/>
              <a:buAutoNum type="arabicPeriod" startAt="4"/>
            </a:pPr>
            <a:r>
              <a:rPr lang="en-US" sz="2000" dirty="0">
                <a:solidFill>
                  <a:srgbClr val="313131"/>
                </a:solidFill>
              </a:rPr>
              <a:t>Improvements/additions to existing products</a:t>
            </a:r>
          </a:p>
          <a:p>
            <a:pPr marL="0" indent="0">
              <a:buNone/>
            </a:pPr>
            <a:r>
              <a:rPr lang="en-US" sz="2000" dirty="0">
                <a:solidFill>
                  <a:srgbClr val="313131"/>
                </a:solidFill>
              </a:rPr>
              <a:t>Current products made better or </a:t>
            </a:r>
            <a:r>
              <a:rPr lang="en-US" sz="2000" dirty="0">
                <a:solidFill>
                  <a:srgbClr val="FF0000"/>
                </a:solidFill>
              </a:rPr>
              <a:t>changed slightly</a:t>
            </a:r>
            <a:r>
              <a:rPr lang="en-US" sz="2000" dirty="0">
                <a:solidFill>
                  <a:srgbClr val="313131"/>
                </a:solidFill>
              </a:rPr>
              <a:t>.  Often advertised as “</a:t>
            </a:r>
            <a:r>
              <a:rPr lang="en-US" sz="2000" i="1" dirty="0">
                <a:solidFill>
                  <a:srgbClr val="313131"/>
                </a:solidFill>
              </a:rPr>
              <a:t>New &amp; improved</a:t>
            </a:r>
            <a:r>
              <a:rPr lang="en-US" sz="2000" dirty="0">
                <a:solidFill>
                  <a:srgbClr val="313131"/>
                </a:solidFill>
              </a:rPr>
              <a:t>”. </a:t>
            </a:r>
          </a:p>
          <a:p>
            <a:pPr>
              <a:buFont typeface="+mj-lt"/>
              <a:buAutoNum type="arabicPeriod" startAt="5"/>
            </a:pPr>
            <a:r>
              <a:rPr lang="en-US" sz="2000" dirty="0">
                <a:solidFill>
                  <a:srgbClr val="313131"/>
                </a:solidFill>
              </a:rPr>
              <a:t>Repositioning</a:t>
            </a:r>
          </a:p>
          <a:p>
            <a:pPr marL="0" indent="0">
              <a:buNone/>
            </a:pPr>
            <a:r>
              <a:rPr lang="en-US" sz="2000" dirty="0">
                <a:solidFill>
                  <a:srgbClr val="313131"/>
                </a:solidFill>
              </a:rPr>
              <a:t>Occurs when </a:t>
            </a:r>
            <a:r>
              <a:rPr lang="en-US" sz="2000" dirty="0">
                <a:solidFill>
                  <a:srgbClr val="FF0000"/>
                </a:solidFill>
              </a:rPr>
              <a:t>new applications or uses are promoted for existing products</a:t>
            </a:r>
            <a:r>
              <a:rPr lang="en-US" sz="2000" dirty="0">
                <a:solidFill>
                  <a:srgbClr val="313131"/>
                </a:solidFill>
              </a:rPr>
              <a:t>, e.g. baking soda (</a:t>
            </a:r>
            <a:r>
              <a:rPr lang="en-US" sz="2000" dirty="0" err="1">
                <a:solidFill>
                  <a:srgbClr val="313131"/>
                </a:solidFill>
              </a:rPr>
              <a:t>Backsoda</a:t>
            </a:r>
            <a:r>
              <a:rPr lang="en-US" sz="2000" dirty="0">
                <a:solidFill>
                  <a:srgbClr val="313131"/>
                </a:solidFill>
              </a:rPr>
              <a:t>) repositioned as a refrigerator deodorant; aspirin used for headaches, now repositioned as a safeguard against heart attacks.</a:t>
            </a:r>
          </a:p>
          <a:p>
            <a:pPr>
              <a:buFont typeface="+mj-lt"/>
              <a:buAutoNum type="arabicPeriod" startAt="6"/>
            </a:pPr>
            <a:r>
              <a:rPr lang="en-US" sz="2000" dirty="0">
                <a:solidFill>
                  <a:srgbClr val="313131"/>
                </a:solidFill>
              </a:rPr>
              <a:t>Cost reductions</a:t>
            </a:r>
          </a:p>
          <a:p>
            <a:pPr marL="0" indent="0">
              <a:buNone/>
            </a:pPr>
            <a:r>
              <a:rPr lang="en-US" sz="2000" dirty="0">
                <a:solidFill>
                  <a:srgbClr val="313131"/>
                </a:solidFill>
              </a:rPr>
              <a:t>Existing products that </a:t>
            </a:r>
            <a:r>
              <a:rPr lang="en-US" sz="2000" dirty="0">
                <a:solidFill>
                  <a:srgbClr val="FF0000"/>
                </a:solidFill>
              </a:rPr>
              <a:t>offer</a:t>
            </a:r>
            <a:r>
              <a:rPr lang="en-US" sz="2000" b="1" dirty="0">
                <a:solidFill>
                  <a:srgbClr val="FF0000"/>
                </a:solidFill>
              </a:rPr>
              <a:t> </a:t>
            </a:r>
            <a:r>
              <a:rPr lang="en-US" sz="2000" dirty="0">
                <a:solidFill>
                  <a:srgbClr val="FF0000"/>
                </a:solidFill>
                <a:highlight>
                  <a:srgbClr val="FFFF00"/>
                </a:highlight>
              </a:rPr>
              <a:t>similar</a:t>
            </a:r>
            <a:r>
              <a:rPr lang="en-US" sz="2000" dirty="0">
                <a:solidFill>
                  <a:srgbClr val="FF0000"/>
                </a:solidFill>
              </a:rPr>
              <a:t> benefits at a lower cost.</a:t>
            </a:r>
            <a:endParaRPr lang="en-ZA" dirty="0"/>
          </a:p>
        </p:txBody>
      </p:sp>
      <p:sp>
        <p:nvSpPr>
          <p:cNvPr id="4" name="Date Placeholder 3">
            <a:extLst>
              <a:ext uri="{FF2B5EF4-FFF2-40B4-BE49-F238E27FC236}">
                <a16:creationId xmlns:a16="http://schemas.microsoft.com/office/drawing/2014/main" id="{754524BA-2333-4D3F-B20D-8CF821AC8F9D}"/>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7AB448DE-1ED7-4852-AC86-D9E1CC54BF80}"/>
              </a:ext>
            </a:extLst>
          </p:cNvPr>
          <p:cNvSpPr>
            <a:spLocks noGrp="1"/>
          </p:cNvSpPr>
          <p:nvPr>
            <p:ph type="sldNum" sz="quarter" idx="12"/>
          </p:nvPr>
        </p:nvSpPr>
        <p:spPr/>
        <p:txBody>
          <a:bodyPr/>
          <a:lstStyle/>
          <a:p>
            <a:fld id="{B481C59A-629F-4652-BAAD-CB261C414506}" type="slidenum">
              <a:rPr lang="en-ZA" smtClean="0"/>
              <a:t>14</a:t>
            </a:fld>
            <a:endParaRPr lang="en-ZA"/>
          </a:p>
        </p:txBody>
      </p:sp>
    </p:spTree>
    <p:extLst>
      <p:ext uri="{BB962C8B-B14F-4D97-AF65-F5344CB8AC3E}">
        <p14:creationId xmlns:p14="http://schemas.microsoft.com/office/powerpoint/2010/main" val="366249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D0080-4DAE-4306-A726-C56AD15D0238}"/>
              </a:ext>
            </a:extLst>
          </p:cNvPr>
          <p:cNvSpPr>
            <a:spLocks noGrp="1"/>
          </p:cNvSpPr>
          <p:nvPr>
            <p:ph type="title"/>
          </p:nvPr>
        </p:nvSpPr>
        <p:spPr/>
        <p:txBody>
          <a:bodyPr>
            <a:normAutofit/>
          </a:bodyPr>
          <a:lstStyle/>
          <a:p>
            <a:r>
              <a:rPr lang="en-ZA" sz="3200" dirty="0"/>
              <a:t>Stages in the new product development process</a:t>
            </a:r>
          </a:p>
        </p:txBody>
      </p:sp>
      <p:sp>
        <p:nvSpPr>
          <p:cNvPr id="3" name="Content Placeholder 2">
            <a:extLst>
              <a:ext uri="{FF2B5EF4-FFF2-40B4-BE49-F238E27FC236}">
                <a16:creationId xmlns:a16="http://schemas.microsoft.com/office/drawing/2014/main" id="{F124555A-D22A-48E5-9362-CD2AF53EE8ED}"/>
              </a:ext>
            </a:extLst>
          </p:cNvPr>
          <p:cNvSpPr>
            <a:spLocks noGrp="1"/>
          </p:cNvSpPr>
          <p:nvPr>
            <p:ph idx="1"/>
          </p:nvPr>
        </p:nvSpPr>
        <p:spPr>
          <a:xfrm>
            <a:off x="1942415" y="1986148"/>
            <a:ext cx="6591985" cy="3777622"/>
          </a:xfrm>
        </p:spPr>
        <p:txBody>
          <a:bodyPr>
            <a:normAutofit/>
          </a:bodyPr>
          <a:lstStyle/>
          <a:p>
            <a:pPr>
              <a:buFont typeface="+mj-lt"/>
              <a:buAutoNum type="alphaLcPeriod"/>
            </a:pPr>
            <a:endParaRPr lang="en-ZA" dirty="0"/>
          </a:p>
          <a:p>
            <a:pPr marL="0" indent="0">
              <a:buNone/>
            </a:pPr>
            <a:endParaRPr lang="en-ZA" dirty="0"/>
          </a:p>
        </p:txBody>
      </p:sp>
      <p:sp>
        <p:nvSpPr>
          <p:cNvPr id="5" name="Date Placeholder 4">
            <a:extLst>
              <a:ext uri="{FF2B5EF4-FFF2-40B4-BE49-F238E27FC236}">
                <a16:creationId xmlns:a16="http://schemas.microsoft.com/office/drawing/2014/main" id="{7CA589B7-5AA2-4417-BE7E-75C93A4F1DB6}"/>
              </a:ext>
            </a:extLst>
          </p:cNvPr>
          <p:cNvSpPr>
            <a:spLocks noGrp="1"/>
          </p:cNvSpPr>
          <p:nvPr>
            <p:ph type="dt" sz="half" idx="10"/>
          </p:nvPr>
        </p:nvSpPr>
        <p:spPr/>
        <p:txBody>
          <a:bodyPr/>
          <a:lstStyle/>
          <a:p>
            <a:fld id="{6F20EEDB-DC82-4557-A5B0-8EF76B3F93BB}" type="datetime1">
              <a:rPr lang="en-ZA" smtClean="0"/>
              <a:t>2022/10/12</a:t>
            </a:fld>
            <a:endParaRPr lang="en-ZA"/>
          </a:p>
        </p:txBody>
      </p:sp>
      <p:sp>
        <p:nvSpPr>
          <p:cNvPr id="6" name="Slide Number Placeholder 5">
            <a:extLst>
              <a:ext uri="{FF2B5EF4-FFF2-40B4-BE49-F238E27FC236}">
                <a16:creationId xmlns:a16="http://schemas.microsoft.com/office/drawing/2014/main" id="{54EF0551-F8E0-4FB8-ABE6-5506FBEE8F54}"/>
              </a:ext>
            </a:extLst>
          </p:cNvPr>
          <p:cNvSpPr>
            <a:spLocks noGrp="1"/>
          </p:cNvSpPr>
          <p:nvPr>
            <p:ph type="sldNum" sz="quarter" idx="12"/>
          </p:nvPr>
        </p:nvSpPr>
        <p:spPr/>
        <p:txBody>
          <a:bodyPr/>
          <a:lstStyle/>
          <a:p>
            <a:fld id="{B481C59A-629F-4652-BAAD-CB261C414506}" type="slidenum">
              <a:rPr lang="en-ZA" smtClean="0"/>
              <a:t>15</a:t>
            </a:fld>
            <a:endParaRPr lang="en-ZA"/>
          </a:p>
        </p:txBody>
      </p:sp>
      <p:pic>
        <p:nvPicPr>
          <p:cNvPr id="4" name="Picture 3">
            <a:extLst>
              <a:ext uri="{FF2B5EF4-FFF2-40B4-BE49-F238E27FC236}">
                <a16:creationId xmlns:a16="http://schemas.microsoft.com/office/drawing/2014/main" id="{D53276D8-AAEF-4CB1-B938-4930D459B24E}"/>
              </a:ext>
            </a:extLst>
          </p:cNvPr>
          <p:cNvPicPr>
            <a:picLocks noChangeAspect="1"/>
          </p:cNvPicPr>
          <p:nvPr/>
        </p:nvPicPr>
        <p:blipFill>
          <a:blip r:embed="rId3"/>
          <a:stretch>
            <a:fillRect/>
          </a:stretch>
        </p:blipFill>
        <p:spPr>
          <a:xfrm>
            <a:off x="2142407" y="1789879"/>
            <a:ext cx="6192000" cy="4644000"/>
          </a:xfrm>
          <a:prstGeom prst="rect">
            <a:avLst/>
          </a:prstGeom>
        </p:spPr>
      </p:pic>
    </p:spTree>
    <p:extLst>
      <p:ext uri="{BB962C8B-B14F-4D97-AF65-F5344CB8AC3E}">
        <p14:creationId xmlns:p14="http://schemas.microsoft.com/office/powerpoint/2010/main" val="2545163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2"/>
          <p:cNvSpPr>
            <a:spLocks noGrp="1" noChangeArrowheads="1"/>
          </p:cNvSpPr>
          <p:nvPr>
            <p:ph type="title"/>
          </p:nvPr>
        </p:nvSpPr>
        <p:spPr>
          <a:xfrm>
            <a:off x="1790216" y="595504"/>
            <a:ext cx="8153400" cy="320675"/>
          </a:xfrm>
        </p:spPr>
        <p:txBody>
          <a:bodyPr>
            <a:normAutofit fontScale="90000"/>
          </a:bodyPr>
          <a:lstStyle/>
          <a:p>
            <a:pPr eaLnBrk="1" hangingPunct="1"/>
            <a:r>
              <a:rPr lang="en-US" altLang="en-US" sz="3200" dirty="0">
                <a:latin typeface="Arial" panose="020B0604020202020204" pitchFamily="34" charset="0"/>
                <a:cs typeface="Arial" panose="020B0604020202020204" pitchFamily="34" charset="0"/>
              </a:rPr>
              <a:t>1.	Idea generation</a:t>
            </a:r>
          </a:p>
        </p:txBody>
      </p:sp>
      <p:sp>
        <p:nvSpPr>
          <p:cNvPr id="69635" name="Rectangle 3"/>
          <p:cNvSpPr>
            <a:spLocks noGrp="1" noChangeArrowheads="1"/>
          </p:cNvSpPr>
          <p:nvPr>
            <p:ph idx="1"/>
          </p:nvPr>
        </p:nvSpPr>
        <p:spPr>
          <a:xfrm>
            <a:off x="990600" y="1430941"/>
            <a:ext cx="8153400" cy="4781550"/>
          </a:xfrm>
        </p:spPr>
        <p:txBody>
          <a:bodyPr/>
          <a:lstStyle/>
          <a:p>
            <a:pPr marL="0" indent="0" eaLnBrk="1" hangingPunct="1">
              <a:buFont typeface="Arial" panose="020B0604020202020204" pitchFamily="34" charset="0"/>
              <a:buNone/>
            </a:pPr>
            <a:r>
              <a:rPr lang="en-US" altLang="en-US" sz="2400" dirty="0">
                <a:latin typeface="Arial" panose="020B0604020202020204" pitchFamily="34" charset="0"/>
                <a:cs typeface="Arial" panose="020B0604020202020204" pitchFamily="34" charset="0"/>
              </a:rPr>
              <a:t>Sources for </a:t>
            </a:r>
            <a:r>
              <a:rPr lang="en-US" altLang="en-US" sz="2400" dirty="0">
                <a:solidFill>
                  <a:srgbClr val="FF0000"/>
                </a:solidFill>
                <a:latin typeface="Arial" panose="020B0604020202020204" pitchFamily="34" charset="0"/>
                <a:cs typeface="Arial" panose="020B0604020202020204" pitchFamily="34" charset="0"/>
              </a:rPr>
              <a:t>idea generation</a:t>
            </a:r>
          </a:p>
          <a:p>
            <a:pPr lvl="1" eaLnBrk="1" hangingPunct="1"/>
            <a:r>
              <a:rPr lang="en-US" altLang="en-US" sz="2400" dirty="0">
                <a:latin typeface="Arial" panose="020B0604020202020204" pitchFamily="34" charset="0"/>
                <a:cs typeface="Arial" panose="020B0604020202020204" pitchFamily="34" charset="0"/>
              </a:rPr>
              <a:t>Company – R &amp; D staff, sales staff, anyone, e.g. 14% of IBM new ideas from R&amp;D, 41% from employees, 36% from customers</a:t>
            </a:r>
          </a:p>
          <a:p>
            <a:pPr lvl="1" eaLnBrk="1" hangingPunct="1"/>
            <a:r>
              <a:rPr lang="en-US" altLang="en-US" sz="2400" dirty="0">
                <a:latin typeface="Arial" panose="020B0604020202020204" pitchFamily="34" charset="0"/>
                <a:cs typeface="Arial" panose="020B0604020202020204" pitchFamily="34" charset="0"/>
              </a:rPr>
              <a:t>Customers – best source of ideas</a:t>
            </a:r>
          </a:p>
          <a:p>
            <a:pPr lvl="1" eaLnBrk="1" hangingPunct="1"/>
            <a:r>
              <a:rPr lang="en-US" altLang="en-US" sz="2400" dirty="0">
                <a:latin typeface="Arial" panose="020B0604020202020204" pitchFamily="34" charset="0"/>
                <a:cs typeface="Arial" panose="020B0604020202020204" pitchFamily="34" charset="0"/>
              </a:rPr>
              <a:t>Other sources - advertising agencies or market research organizations</a:t>
            </a:r>
          </a:p>
          <a:p>
            <a:pPr lvl="1" eaLnBrk="1" hangingPunct="1"/>
            <a:r>
              <a:rPr lang="en-US" altLang="en-US" sz="2400" dirty="0">
                <a:latin typeface="Arial" panose="020B0604020202020204" pitchFamily="34" charset="0"/>
                <a:cs typeface="Arial" panose="020B0604020202020204" pitchFamily="34" charset="0"/>
              </a:rPr>
              <a:t>Non-direct sources – improvements in brakes of car – racing drivers, airplanes</a:t>
            </a:r>
            <a:endParaRPr lang="en-US" altLang="en-US" sz="2400" b="1" dirty="0">
              <a:latin typeface="Arial" panose="020B0604020202020204" pitchFamily="34" charset="0"/>
              <a:cs typeface="Arial" panose="020B0604020202020204" pitchFamily="34" charset="0"/>
            </a:endParaRPr>
          </a:p>
          <a:p>
            <a:pPr lvl="1" eaLnBrk="1" hangingPunct="1"/>
            <a:endParaRPr lang="en-US" altLang="en-US" sz="2800" b="1" dirty="0">
              <a:latin typeface="Arial" panose="020B0604020202020204" pitchFamily="34" charset="0"/>
              <a:cs typeface="Arial" panose="020B0604020202020204" pitchFamily="34" charset="0"/>
            </a:endParaRPr>
          </a:p>
          <a:p>
            <a:pPr lvl="1" eaLnBrk="1" hangingPunct="1"/>
            <a:endParaRPr lang="en-US" altLang="en-US" sz="2400" dirty="0">
              <a:latin typeface="Arial" panose="020B0604020202020204" pitchFamily="34" charset="0"/>
              <a:cs typeface="Arial" panose="020B0604020202020204" pitchFamily="34" charset="0"/>
            </a:endParaRPr>
          </a:p>
          <a:p>
            <a:pPr lvl="1" eaLnBrk="1" hangingPunct="1"/>
            <a:endParaRPr lang="en-US" altLang="en-US" sz="2400" b="1" dirty="0">
              <a:latin typeface="Arial" panose="020B0604020202020204" pitchFamily="34" charset="0"/>
              <a:cs typeface="Arial" panose="020B0604020202020204" pitchFamily="34" charset="0"/>
            </a:endParaRPr>
          </a:p>
          <a:p>
            <a:pPr lvl="1" eaLnBrk="1" hangingPunct="1"/>
            <a:endParaRPr lang="en-US" altLang="en-US" sz="2400" dirty="0">
              <a:latin typeface="Arial" panose="020B0604020202020204" pitchFamily="34" charset="0"/>
              <a:cs typeface="Arial" panose="020B0604020202020204" pitchFamily="34" charset="0"/>
            </a:endParaRPr>
          </a:p>
          <a:p>
            <a:pPr lvl="1" eaLnBrk="1" hangingPunct="1"/>
            <a:endParaRPr lang="en-US" altLang="en-US" sz="2400" dirty="0">
              <a:latin typeface="Arial" panose="020B0604020202020204" pitchFamily="34" charset="0"/>
              <a:cs typeface="Arial" panose="020B0604020202020204" pitchFamily="34" charset="0"/>
            </a:endParaRPr>
          </a:p>
        </p:txBody>
      </p:sp>
      <p:sp>
        <p:nvSpPr>
          <p:cNvPr id="5018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3F05E7-F01A-44C3-BE62-E8BFF14B6D40}" type="slidenum">
              <a:rPr lang="en-US" altLang="en-US" sz="1200" smtClean="0">
                <a:solidFill>
                  <a:srgbClr val="898989"/>
                </a:solidFill>
                <a:cs typeface="Arial" panose="020B0604020202020204" pitchFamily="34" charset="0"/>
              </a:rPr>
              <a:pPr/>
              <a:t>16</a:t>
            </a:fld>
            <a:endParaRPr lang="en-US" altLang="en-US" sz="1200">
              <a:solidFill>
                <a:srgbClr val="898989"/>
              </a:solidFill>
              <a:cs typeface="Arial" panose="020B0604020202020204" pitchFamily="34" charset="0"/>
            </a:endParaRPr>
          </a:p>
        </p:txBody>
      </p:sp>
    </p:spTree>
    <p:extLst>
      <p:ext uri="{BB962C8B-B14F-4D97-AF65-F5344CB8AC3E}">
        <p14:creationId xmlns:p14="http://schemas.microsoft.com/office/powerpoint/2010/main" val="2379970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p:cNvSpPr>
            <a:spLocks noGrp="1" noChangeArrowheads="1"/>
          </p:cNvSpPr>
          <p:nvPr>
            <p:ph type="title"/>
          </p:nvPr>
        </p:nvSpPr>
        <p:spPr>
          <a:xfrm>
            <a:off x="1359749" y="313831"/>
            <a:ext cx="8153400" cy="320675"/>
          </a:xfrm>
        </p:spPr>
        <p:txBody>
          <a:bodyPr>
            <a:noAutofit/>
          </a:bodyPr>
          <a:lstStyle/>
          <a:p>
            <a:pPr eaLnBrk="1" hangingPunct="1"/>
            <a:r>
              <a:rPr lang="en-US" altLang="en-US" sz="3200" dirty="0">
                <a:latin typeface="Arial" panose="020B0604020202020204" pitchFamily="34" charset="0"/>
                <a:cs typeface="Arial" panose="020B0604020202020204" pitchFamily="34" charset="0"/>
              </a:rPr>
              <a:t>2.	Idea screening &amp; concept testing</a:t>
            </a:r>
          </a:p>
        </p:txBody>
      </p:sp>
      <p:sp>
        <p:nvSpPr>
          <p:cNvPr id="69635" name="Rectangle 3"/>
          <p:cNvSpPr>
            <a:spLocks noGrp="1" noChangeArrowheads="1"/>
          </p:cNvSpPr>
          <p:nvPr>
            <p:ph idx="1"/>
          </p:nvPr>
        </p:nvSpPr>
        <p:spPr>
          <a:xfrm>
            <a:off x="662949" y="1353539"/>
            <a:ext cx="8153400" cy="4781550"/>
          </a:xfrm>
        </p:spPr>
        <p:txBody>
          <a:bodyPr rtlCol="0">
            <a:noAutofit/>
          </a:bodyPr>
          <a:lstStyle/>
          <a:p>
            <a:pPr marL="822960" lvl="1" indent="-457200" eaLnBrk="1" fontAlgn="auto" hangingPunct="1">
              <a:spcAft>
                <a:spcPts val="0"/>
              </a:spcAft>
              <a:buFont typeface="Wingdings" panose="05000000000000000000" pitchFamily="2" charset="2"/>
              <a:buChar char="Ø"/>
              <a:defRPr/>
            </a:pPr>
            <a:r>
              <a:rPr lang="en-US" sz="2400" dirty="0">
                <a:latin typeface="Arial" panose="020B0604020202020204" pitchFamily="34" charset="0"/>
                <a:cs typeface="Arial" panose="020B0604020202020204" pitchFamily="34" charset="0"/>
              </a:rPr>
              <a:t>The first filter in the product development process, which eliminates ideas that are inconsistent with the organization’s new product strategy, objectives or resources. </a:t>
            </a:r>
          </a:p>
          <a:p>
            <a:pPr marL="822960" lvl="1" indent="-457200" eaLnBrk="1" fontAlgn="auto" hangingPunct="1">
              <a:spcAft>
                <a:spcPts val="0"/>
              </a:spcAft>
              <a:buFont typeface="Wingdings" panose="05000000000000000000" pitchFamily="2" charset="2"/>
              <a:buChar char="Ø"/>
              <a:defRPr/>
            </a:pPr>
            <a:endParaRPr lang="en-US" sz="2400" dirty="0">
              <a:latin typeface="Arial" panose="020B0604020202020204" pitchFamily="34" charset="0"/>
              <a:cs typeface="Arial" panose="020B0604020202020204" pitchFamily="34" charset="0"/>
            </a:endParaRPr>
          </a:p>
          <a:p>
            <a:pPr marL="822960" lvl="1" indent="-457200" eaLnBrk="1" fontAlgn="auto" hangingPunct="1">
              <a:spcAft>
                <a:spcPts val="0"/>
              </a:spcAft>
              <a:buFont typeface="Wingdings" panose="05000000000000000000" pitchFamily="2" charset="2"/>
              <a:buChar char="Ø"/>
              <a:defRPr/>
            </a:pPr>
            <a:r>
              <a:rPr lang="en-US" sz="2400" dirty="0">
                <a:latin typeface="Arial" panose="020B0604020202020204" pitchFamily="34" charset="0"/>
                <a:cs typeface="Arial" panose="020B0604020202020204" pitchFamily="34" charset="0"/>
              </a:rPr>
              <a:t>Seeking a sample of potential buyers’ responses to a </a:t>
            </a:r>
            <a:r>
              <a:rPr lang="en-US" sz="2400" dirty="0">
                <a:solidFill>
                  <a:srgbClr val="FF0000"/>
                </a:solidFill>
                <a:latin typeface="Arial" panose="020B0604020202020204" pitchFamily="34" charset="0"/>
                <a:cs typeface="Arial" panose="020B0604020202020204" pitchFamily="34" charset="0"/>
              </a:rPr>
              <a:t>product idea.</a:t>
            </a:r>
          </a:p>
          <a:p>
            <a:pPr marL="822960" lvl="1" indent="-457200" eaLnBrk="1" fontAlgn="auto" hangingPunct="1">
              <a:spcAft>
                <a:spcPts val="0"/>
              </a:spcAft>
              <a:buFont typeface="Wingdings" panose="05000000000000000000" pitchFamily="2" charset="2"/>
              <a:buChar char="Ø"/>
              <a:defRPr/>
            </a:pPr>
            <a:endParaRPr lang="en-US" sz="2400" dirty="0">
              <a:latin typeface="Arial" panose="020B0604020202020204" pitchFamily="34" charset="0"/>
              <a:cs typeface="Arial" panose="020B0604020202020204" pitchFamily="34" charset="0"/>
            </a:endParaRPr>
          </a:p>
          <a:p>
            <a:pPr marL="822960" lvl="1" indent="-457200" eaLnBrk="1" fontAlgn="auto" hangingPunct="1">
              <a:spcAft>
                <a:spcPts val="0"/>
              </a:spcAft>
              <a:buFont typeface="Wingdings" panose="05000000000000000000" pitchFamily="2" charset="2"/>
              <a:buChar char="Ø"/>
              <a:defRPr/>
            </a:pPr>
            <a:r>
              <a:rPr lang="en-US" sz="2400" dirty="0">
                <a:latin typeface="Arial" panose="020B0604020202020204" pitchFamily="34" charset="0"/>
                <a:cs typeface="Arial" panose="020B0604020202020204" pitchFamily="34" charset="0"/>
              </a:rPr>
              <a:t>Many product ideas are scrapped during this stage.</a:t>
            </a:r>
          </a:p>
          <a:p>
            <a:pPr lvl="1" eaLnBrk="1" fontAlgn="auto" hangingPunct="1">
              <a:spcAft>
                <a:spcPts val="0"/>
              </a:spcAft>
              <a:defRPr/>
            </a:pPr>
            <a:endParaRPr lang="en-US" sz="2400" dirty="0"/>
          </a:p>
        </p:txBody>
      </p:sp>
      <p:sp>
        <p:nvSpPr>
          <p:cNvPr id="5120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E534C9A-AB6D-46B1-93B9-A0A7B46AEA88}" type="slidenum">
              <a:rPr lang="en-US" altLang="en-US" sz="1200" smtClean="0">
                <a:solidFill>
                  <a:srgbClr val="898989"/>
                </a:solidFill>
                <a:cs typeface="Arial" panose="020B0604020202020204" pitchFamily="34" charset="0"/>
              </a:rPr>
              <a:pPr/>
              <a:t>17</a:t>
            </a:fld>
            <a:endParaRPr lang="en-US" altLang="en-US" sz="1200">
              <a:solidFill>
                <a:srgbClr val="898989"/>
              </a:solidFill>
              <a:cs typeface="Arial" panose="020B0604020202020204" pitchFamily="34" charset="0"/>
            </a:endParaRPr>
          </a:p>
        </p:txBody>
      </p:sp>
    </p:spTree>
    <p:extLst>
      <p:ext uri="{BB962C8B-B14F-4D97-AF65-F5344CB8AC3E}">
        <p14:creationId xmlns:p14="http://schemas.microsoft.com/office/powerpoint/2010/main" val="3397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25A78BE-EC33-47D1-B54E-F8F6010339F8}" type="slidenum">
              <a:rPr lang="en-US" altLang="en-US" sz="1200" smtClean="0">
                <a:solidFill>
                  <a:srgbClr val="898989"/>
                </a:solidFill>
                <a:cs typeface="Arial" panose="020B0604020202020204" pitchFamily="34" charset="0"/>
              </a:rPr>
              <a:pPr/>
              <a:t>18</a:t>
            </a:fld>
            <a:endParaRPr lang="en-US" altLang="en-US" sz="1200">
              <a:solidFill>
                <a:srgbClr val="898989"/>
              </a:solidFill>
              <a:cs typeface="Arial" panose="020B0604020202020204" pitchFamily="34" charset="0"/>
            </a:endParaRPr>
          </a:p>
        </p:txBody>
      </p:sp>
      <p:sp>
        <p:nvSpPr>
          <p:cNvPr id="52228" name="Rectangle 35"/>
          <p:cNvSpPr>
            <a:spLocks noGrp="1" noChangeArrowheads="1"/>
          </p:cNvSpPr>
          <p:nvPr>
            <p:ph type="title" idx="4294967295"/>
          </p:nvPr>
        </p:nvSpPr>
        <p:spPr>
          <a:xfrm>
            <a:off x="1096206" y="484981"/>
            <a:ext cx="9144000" cy="990600"/>
          </a:xfrm>
        </p:spPr>
        <p:txBody>
          <a:bodyPr/>
          <a:lstStyle/>
          <a:p>
            <a:pPr eaLnBrk="1" hangingPunct="1"/>
            <a:r>
              <a:rPr lang="en-US" altLang="en-US" sz="3200" dirty="0">
                <a:latin typeface="Zurich BT" pitchFamily="-55" charset="0"/>
                <a:cs typeface="Arial" panose="020B0604020202020204" pitchFamily="34" charset="0"/>
              </a:rPr>
              <a:t>	</a:t>
            </a:r>
            <a:r>
              <a:rPr lang="en-US" altLang="en-US" sz="3200" dirty="0">
                <a:latin typeface="Arial" panose="020B0604020202020204" pitchFamily="34" charset="0"/>
                <a:cs typeface="Arial" panose="020B0604020202020204" pitchFamily="34" charset="0"/>
              </a:rPr>
              <a:t>3.	Business analysis</a:t>
            </a:r>
          </a:p>
        </p:txBody>
      </p:sp>
      <p:grpSp>
        <p:nvGrpSpPr>
          <p:cNvPr id="52229" name="Group 36"/>
          <p:cNvGrpSpPr>
            <a:grpSpLocks/>
          </p:cNvGrpSpPr>
          <p:nvPr/>
        </p:nvGrpSpPr>
        <p:grpSpPr bwMode="auto">
          <a:xfrm>
            <a:off x="1680780" y="1637603"/>
            <a:ext cx="6858000" cy="4335463"/>
            <a:chOff x="864" y="1109"/>
            <a:chExt cx="4320" cy="2731"/>
          </a:xfrm>
        </p:grpSpPr>
        <p:sp>
          <p:nvSpPr>
            <p:cNvPr id="52230" name="Freeform 37"/>
            <p:cNvSpPr>
              <a:spLocks/>
            </p:cNvSpPr>
            <p:nvPr/>
          </p:nvSpPr>
          <p:spPr bwMode="auto">
            <a:xfrm>
              <a:off x="2182" y="1840"/>
              <a:ext cx="3002" cy="547"/>
            </a:xfrm>
            <a:custGeom>
              <a:avLst/>
              <a:gdLst>
                <a:gd name="T0" fmla="*/ 0 w 3908"/>
                <a:gd name="T1" fmla="*/ 4 h 671"/>
                <a:gd name="T2" fmla="*/ 54 w 3908"/>
                <a:gd name="T3" fmla="*/ 4 h 671"/>
                <a:gd name="T4" fmla="*/ 54 w 3908"/>
                <a:gd name="T5" fmla="*/ 0 h 671"/>
                <a:gd name="T6" fmla="*/ 75 w 3908"/>
                <a:gd name="T7" fmla="*/ 16 h 671"/>
                <a:gd name="T8" fmla="*/ 54 w 3908"/>
                <a:gd name="T9" fmla="*/ 31 h 671"/>
                <a:gd name="T10" fmla="*/ 54 w 3908"/>
                <a:gd name="T11" fmla="*/ 27 h 671"/>
                <a:gd name="T12" fmla="*/ 0 w 3908"/>
                <a:gd name="T13" fmla="*/ 27 h 671"/>
                <a:gd name="T14" fmla="*/ 0 w 3908"/>
                <a:gd name="T15" fmla="*/ 4 h 6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08" h="671">
                  <a:moveTo>
                    <a:pt x="0" y="80"/>
                  </a:moveTo>
                  <a:lnTo>
                    <a:pt x="2815" y="80"/>
                  </a:lnTo>
                  <a:lnTo>
                    <a:pt x="2815" y="0"/>
                  </a:lnTo>
                  <a:lnTo>
                    <a:pt x="3908" y="332"/>
                  </a:lnTo>
                  <a:lnTo>
                    <a:pt x="2815" y="671"/>
                  </a:lnTo>
                  <a:lnTo>
                    <a:pt x="2815" y="582"/>
                  </a:lnTo>
                  <a:lnTo>
                    <a:pt x="0" y="582"/>
                  </a:lnTo>
                  <a:lnTo>
                    <a:pt x="0" y="80"/>
                  </a:lnTo>
                  <a:close/>
                </a:path>
              </a:pathLst>
            </a:custGeom>
            <a:solidFill>
              <a:schemeClr val="accent1"/>
            </a:solidFill>
            <a:ln>
              <a:noFill/>
            </a:ln>
            <a:effectLst>
              <a:outerShdw dist="89803" dir="2700000" algn="ctr" rotWithShape="0">
                <a:srgbClr val="808080"/>
              </a:outerShdw>
            </a:effectLst>
            <a:extLst>
              <a:ext uri="{91240B29-F687-4F45-9708-019B960494DF}">
                <a14:hiddenLine xmlns:a14="http://schemas.microsoft.com/office/drawing/2010/main" w="11113">
                  <a:solidFill>
                    <a:srgbClr val="000000"/>
                  </a:solidFill>
                  <a:prstDash val="solid"/>
                  <a:round/>
                  <a:headEnd/>
                  <a:tailEnd/>
                </a14:hiddenLine>
              </a:ext>
            </a:extLst>
          </p:spPr>
          <p:txBody>
            <a:bodyPr/>
            <a:lstStyle/>
            <a:p>
              <a:endParaRPr lang="en-ZA"/>
            </a:p>
          </p:txBody>
        </p:sp>
        <p:sp>
          <p:nvSpPr>
            <p:cNvPr id="52231" name="Freeform 38"/>
            <p:cNvSpPr>
              <a:spLocks/>
            </p:cNvSpPr>
            <p:nvPr/>
          </p:nvSpPr>
          <p:spPr bwMode="auto">
            <a:xfrm>
              <a:off x="2182" y="2563"/>
              <a:ext cx="3002" cy="548"/>
            </a:xfrm>
            <a:custGeom>
              <a:avLst/>
              <a:gdLst>
                <a:gd name="T0" fmla="*/ 0 w 3908"/>
                <a:gd name="T1" fmla="*/ 4 h 670"/>
                <a:gd name="T2" fmla="*/ 54 w 3908"/>
                <a:gd name="T3" fmla="*/ 4 h 670"/>
                <a:gd name="T4" fmla="*/ 54 w 3908"/>
                <a:gd name="T5" fmla="*/ 0 h 670"/>
                <a:gd name="T6" fmla="*/ 75 w 3908"/>
                <a:gd name="T7" fmla="*/ 16 h 670"/>
                <a:gd name="T8" fmla="*/ 54 w 3908"/>
                <a:gd name="T9" fmla="*/ 34 h 670"/>
                <a:gd name="T10" fmla="*/ 54 w 3908"/>
                <a:gd name="T11" fmla="*/ 29 h 670"/>
                <a:gd name="T12" fmla="*/ 0 w 3908"/>
                <a:gd name="T13" fmla="*/ 29 h 670"/>
                <a:gd name="T14" fmla="*/ 0 w 3908"/>
                <a:gd name="T15" fmla="*/ 4 h 6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08" h="670">
                  <a:moveTo>
                    <a:pt x="0" y="79"/>
                  </a:moveTo>
                  <a:lnTo>
                    <a:pt x="2815" y="79"/>
                  </a:lnTo>
                  <a:lnTo>
                    <a:pt x="2815" y="0"/>
                  </a:lnTo>
                  <a:lnTo>
                    <a:pt x="3908" y="328"/>
                  </a:lnTo>
                  <a:lnTo>
                    <a:pt x="2815" y="670"/>
                  </a:lnTo>
                  <a:lnTo>
                    <a:pt x="2815" y="579"/>
                  </a:lnTo>
                  <a:lnTo>
                    <a:pt x="0" y="579"/>
                  </a:lnTo>
                  <a:lnTo>
                    <a:pt x="0" y="79"/>
                  </a:lnTo>
                  <a:close/>
                </a:path>
              </a:pathLst>
            </a:custGeom>
            <a:solidFill>
              <a:srgbClr val="8F70B2"/>
            </a:solidFill>
            <a:ln>
              <a:noFill/>
            </a:ln>
            <a:effectLst>
              <a:outerShdw dist="89803" dir="2700000" algn="ctr" rotWithShape="0">
                <a:srgbClr val="808080"/>
              </a:outerShdw>
            </a:effectLst>
            <a:extLst>
              <a:ext uri="{91240B29-F687-4F45-9708-019B960494DF}">
                <a14:hiddenLine xmlns:a14="http://schemas.microsoft.com/office/drawing/2010/main" w="11113">
                  <a:solidFill>
                    <a:srgbClr val="000000"/>
                  </a:solidFill>
                  <a:prstDash val="solid"/>
                  <a:round/>
                  <a:headEnd/>
                  <a:tailEnd/>
                </a14:hiddenLine>
              </a:ext>
            </a:extLst>
          </p:spPr>
          <p:txBody>
            <a:bodyPr/>
            <a:lstStyle/>
            <a:p>
              <a:endParaRPr lang="en-ZA"/>
            </a:p>
          </p:txBody>
        </p:sp>
        <p:sp>
          <p:nvSpPr>
            <p:cNvPr id="52232" name="Freeform 39"/>
            <p:cNvSpPr>
              <a:spLocks/>
            </p:cNvSpPr>
            <p:nvPr/>
          </p:nvSpPr>
          <p:spPr bwMode="auto">
            <a:xfrm>
              <a:off x="2182" y="3292"/>
              <a:ext cx="3002" cy="548"/>
            </a:xfrm>
            <a:custGeom>
              <a:avLst/>
              <a:gdLst>
                <a:gd name="T0" fmla="*/ 0 w 3908"/>
                <a:gd name="T1" fmla="*/ 4 h 671"/>
                <a:gd name="T2" fmla="*/ 54 w 3908"/>
                <a:gd name="T3" fmla="*/ 4 h 671"/>
                <a:gd name="T4" fmla="*/ 54 w 3908"/>
                <a:gd name="T5" fmla="*/ 0 h 671"/>
                <a:gd name="T6" fmla="*/ 75 w 3908"/>
                <a:gd name="T7" fmla="*/ 16 h 671"/>
                <a:gd name="T8" fmla="*/ 54 w 3908"/>
                <a:gd name="T9" fmla="*/ 33 h 671"/>
                <a:gd name="T10" fmla="*/ 54 w 3908"/>
                <a:gd name="T11" fmla="*/ 28 h 671"/>
                <a:gd name="T12" fmla="*/ 0 w 3908"/>
                <a:gd name="T13" fmla="*/ 28 h 671"/>
                <a:gd name="T14" fmla="*/ 0 w 3908"/>
                <a:gd name="T15" fmla="*/ 4 h 6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08" h="671">
                  <a:moveTo>
                    <a:pt x="0" y="80"/>
                  </a:moveTo>
                  <a:lnTo>
                    <a:pt x="2815" y="80"/>
                  </a:lnTo>
                  <a:lnTo>
                    <a:pt x="2815" y="0"/>
                  </a:lnTo>
                  <a:lnTo>
                    <a:pt x="3908" y="332"/>
                  </a:lnTo>
                  <a:lnTo>
                    <a:pt x="2815" y="671"/>
                  </a:lnTo>
                  <a:lnTo>
                    <a:pt x="2815" y="582"/>
                  </a:lnTo>
                  <a:lnTo>
                    <a:pt x="0" y="582"/>
                  </a:lnTo>
                  <a:lnTo>
                    <a:pt x="0" y="80"/>
                  </a:lnTo>
                  <a:close/>
                </a:path>
              </a:pathLst>
            </a:custGeom>
            <a:solidFill>
              <a:srgbClr val="B0BBC8"/>
            </a:solidFill>
            <a:ln>
              <a:noFill/>
            </a:ln>
            <a:effectLst>
              <a:outerShdw dist="89803" dir="2700000" algn="ctr" rotWithShape="0">
                <a:srgbClr val="808080"/>
              </a:outerShdw>
            </a:effectLst>
            <a:extLst>
              <a:ext uri="{91240B29-F687-4F45-9708-019B960494DF}">
                <a14:hiddenLine xmlns:a14="http://schemas.microsoft.com/office/drawing/2010/main" w="11113">
                  <a:solidFill>
                    <a:srgbClr val="000000"/>
                  </a:solidFill>
                  <a:prstDash val="solid"/>
                  <a:round/>
                  <a:headEnd/>
                  <a:tailEnd/>
                </a14:hiddenLine>
              </a:ext>
            </a:extLst>
          </p:spPr>
          <p:txBody>
            <a:bodyPr/>
            <a:lstStyle/>
            <a:p>
              <a:endParaRPr lang="en-ZA"/>
            </a:p>
          </p:txBody>
        </p:sp>
        <p:sp>
          <p:nvSpPr>
            <p:cNvPr id="52233" name="Freeform 40"/>
            <p:cNvSpPr>
              <a:spLocks/>
            </p:cNvSpPr>
            <p:nvPr/>
          </p:nvSpPr>
          <p:spPr bwMode="auto">
            <a:xfrm>
              <a:off x="2182" y="1109"/>
              <a:ext cx="3002" cy="548"/>
            </a:xfrm>
            <a:custGeom>
              <a:avLst/>
              <a:gdLst>
                <a:gd name="T0" fmla="*/ 0 w 3908"/>
                <a:gd name="T1" fmla="*/ 4 h 670"/>
                <a:gd name="T2" fmla="*/ 54 w 3908"/>
                <a:gd name="T3" fmla="*/ 4 h 670"/>
                <a:gd name="T4" fmla="*/ 54 w 3908"/>
                <a:gd name="T5" fmla="*/ 0 h 670"/>
                <a:gd name="T6" fmla="*/ 75 w 3908"/>
                <a:gd name="T7" fmla="*/ 16 h 670"/>
                <a:gd name="T8" fmla="*/ 54 w 3908"/>
                <a:gd name="T9" fmla="*/ 34 h 670"/>
                <a:gd name="T10" fmla="*/ 54 w 3908"/>
                <a:gd name="T11" fmla="*/ 29 h 670"/>
                <a:gd name="T12" fmla="*/ 0 w 3908"/>
                <a:gd name="T13" fmla="*/ 29 h 670"/>
                <a:gd name="T14" fmla="*/ 0 w 3908"/>
                <a:gd name="T15" fmla="*/ 4 h 6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08" h="670">
                  <a:moveTo>
                    <a:pt x="0" y="80"/>
                  </a:moveTo>
                  <a:lnTo>
                    <a:pt x="2815" y="80"/>
                  </a:lnTo>
                  <a:lnTo>
                    <a:pt x="2815" y="0"/>
                  </a:lnTo>
                  <a:lnTo>
                    <a:pt x="3908" y="330"/>
                  </a:lnTo>
                  <a:lnTo>
                    <a:pt x="2815" y="670"/>
                  </a:lnTo>
                  <a:lnTo>
                    <a:pt x="2815" y="581"/>
                  </a:lnTo>
                  <a:lnTo>
                    <a:pt x="0" y="581"/>
                  </a:lnTo>
                  <a:lnTo>
                    <a:pt x="0" y="80"/>
                  </a:lnTo>
                  <a:close/>
                </a:path>
              </a:pathLst>
            </a:custGeom>
            <a:solidFill>
              <a:srgbClr val="C8EB81"/>
            </a:solidFill>
            <a:ln>
              <a:noFill/>
            </a:ln>
            <a:effectLst>
              <a:outerShdw dist="89803" dir="2700000" algn="ctr" rotWithShape="0">
                <a:srgbClr val="808080"/>
              </a:outerShdw>
            </a:effectLst>
            <a:extLst>
              <a:ext uri="{91240B29-F687-4F45-9708-019B960494DF}">
                <a14:hiddenLine xmlns:a14="http://schemas.microsoft.com/office/drawing/2010/main" w="11113">
                  <a:solidFill>
                    <a:srgbClr val="000000"/>
                  </a:solidFill>
                  <a:prstDash val="solid"/>
                  <a:round/>
                  <a:headEnd/>
                  <a:tailEnd/>
                </a14:hiddenLine>
              </a:ext>
            </a:extLst>
          </p:spPr>
          <p:txBody>
            <a:bodyPr/>
            <a:lstStyle/>
            <a:p>
              <a:endParaRPr lang="en-ZA"/>
            </a:p>
          </p:txBody>
        </p:sp>
        <p:sp>
          <p:nvSpPr>
            <p:cNvPr id="307241" name="Oval 41"/>
            <p:cNvSpPr>
              <a:spLocks noChangeArrowheads="1"/>
            </p:cNvSpPr>
            <p:nvPr/>
          </p:nvSpPr>
          <p:spPr bwMode="auto">
            <a:xfrm>
              <a:off x="864" y="1270"/>
              <a:ext cx="2409" cy="2352"/>
            </a:xfrm>
            <a:prstGeom prst="ellipse">
              <a:avLst/>
            </a:prstGeom>
            <a:gradFill rotWithShape="1">
              <a:gsLst>
                <a:gs pos="0">
                  <a:srgbClr val="DDA955"/>
                </a:gs>
                <a:gs pos="100000">
                  <a:srgbClr val="DDA955">
                    <a:gamma/>
                    <a:shade val="66275"/>
                    <a:invGamma/>
                  </a:srgbClr>
                </a:gs>
              </a:gsLst>
              <a:path path="shape">
                <a:fillToRect l="50000" t="50000" r="50000" b="50000"/>
              </a:path>
            </a:gradFill>
            <a:ln w="11113">
              <a:noFill/>
              <a:round/>
              <a:headEnd/>
              <a:tailEnd/>
            </a:ln>
            <a:effectLst>
              <a:outerShdw dist="89803" dir="2700000" algn="ctr" rotWithShape="0">
                <a:srgbClr val="808080"/>
              </a:outerShdw>
            </a:effectLst>
          </p:spPr>
          <p:txBody>
            <a:bodyPr/>
            <a:lstStyle/>
            <a:p>
              <a:pPr algn="ctr">
                <a:lnSpc>
                  <a:spcPct val="90000"/>
                </a:lnSpc>
                <a:defRPr/>
              </a:pPr>
              <a:endParaRPr lang="en-US" sz="2700" b="1" dirty="0">
                <a:solidFill>
                  <a:srgbClr val="000000"/>
                </a:solidFill>
                <a:effectLst>
                  <a:outerShdw blurRad="38100" dist="38100" dir="2700000" algn="tl">
                    <a:srgbClr val="FFFFFF"/>
                  </a:outerShdw>
                </a:effectLst>
                <a:latin typeface="Times New Roman" pitchFamily="18" charset="0"/>
              </a:endParaRPr>
            </a:p>
            <a:p>
              <a:pPr algn="ctr">
                <a:lnSpc>
                  <a:spcPct val="90000"/>
                </a:lnSpc>
                <a:defRPr/>
              </a:pPr>
              <a:r>
                <a:rPr lang="en-US" sz="2700" b="1" dirty="0">
                  <a:solidFill>
                    <a:srgbClr val="000000"/>
                  </a:solidFill>
                  <a:effectLst>
                    <a:outerShdw blurRad="38100" dist="38100" dir="2700000" algn="tl">
                      <a:srgbClr val="FFFFFF"/>
                    </a:outerShdw>
                  </a:effectLst>
                  <a:latin typeface="Times New Roman" pitchFamily="18" charset="0"/>
                </a:rPr>
                <a:t>Considerations in </a:t>
              </a:r>
              <a:br>
                <a:rPr lang="en-US" sz="2700" b="1" dirty="0">
                  <a:solidFill>
                    <a:srgbClr val="000000"/>
                  </a:solidFill>
                  <a:effectLst>
                    <a:outerShdw blurRad="38100" dist="38100" dir="2700000" algn="tl">
                      <a:srgbClr val="FFFFFF"/>
                    </a:outerShdw>
                  </a:effectLst>
                  <a:latin typeface="Times New Roman" pitchFamily="18" charset="0"/>
                </a:rPr>
              </a:br>
              <a:r>
                <a:rPr lang="en-US" sz="2700" b="1" dirty="0">
                  <a:solidFill>
                    <a:srgbClr val="000000"/>
                  </a:solidFill>
                  <a:effectLst>
                    <a:outerShdw blurRad="38100" dist="38100" dir="2700000" algn="tl">
                      <a:srgbClr val="FFFFFF"/>
                    </a:outerShdw>
                  </a:effectLst>
                  <a:latin typeface="Times New Roman" pitchFamily="18" charset="0"/>
                </a:rPr>
                <a:t>Business Analysis Stage</a:t>
              </a:r>
            </a:p>
          </p:txBody>
        </p:sp>
        <p:sp>
          <p:nvSpPr>
            <p:cNvPr id="52235" name="Rectangle 42"/>
            <p:cNvSpPr>
              <a:spLocks noChangeArrowheads="1"/>
            </p:cNvSpPr>
            <p:nvPr/>
          </p:nvSpPr>
          <p:spPr bwMode="auto">
            <a:xfrm>
              <a:off x="3198" y="1207"/>
              <a:ext cx="9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2700" b="1" dirty="0">
                  <a:solidFill>
                    <a:srgbClr val="000000"/>
                  </a:solidFill>
                  <a:cs typeface="Arial" panose="020B0604020202020204" pitchFamily="34" charset="0"/>
                </a:rPr>
                <a:t>Demand</a:t>
              </a:r>
            </a:p>
          </p:txBody>
        </p:sp>
        <p:sp>
          <p:nvSpPr>
            <p:cNvPr id="52236" name="Rectangle 43"/>
            <p:cNvSpPr>
              <a:spLocks noChangeArrowheads="1"/>
            </p:cNvSpPr>
            <p:nvPr/>
          </p:nvSpPr>
          <p:spPr bwMode="auto">
            <a:xfrm>
              <a:off x="3534" y="1934"/>
              <a:ext cx="5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2700" b="1">
                  <a:solidFill>
                    <a:srgbClr val="000000"/>
                  </a:solidFill>
                  <a:cs typeface="Arial" panose="020B0604020202020204" pitchFamily="34" charset="0"/>
                </a:rPr>
                <a:t>Cost</a:t>
              </a:r>
            </a:p>
          </p:txBody>
        </p:sp>
        <p:sp>
          <p:nvSpPr>
            <p:cNvPr id="52237" name="Rectangle 44"/>
            <p:cNvSpPr>
              <a:spLocks noChangeArrowheads="1"/>
            </p:cNvSpPr>
            <p:nvPr/>
          </p:nvSpPr>
          <p:spPr bwMode="auto">
            <a:xfrm>
              <a:off x="3490" y="2685"/>
              <a:ext cx="6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2700" b="1">
                  <a:solidFill>
                    <a:srgbClr val="000000"/>
                  </a:solidFill>
                  <a:cs typeface="Arial" panose="020B0604020202020204" pitchFamily="34" charset="0"/>
                </a:rPr>
                <a:t>Sales</a:t>
              </a:r>
            </a:p>
          </p:txBody>
        </p:sp>
        <p:sp>
          <p:nvSpPr>
            <p:cNvPr id="52238" name="Rectangle 45"/>
            <p:cNvSpPr>
              <a:spLocks noChangeArrowheads="1"/>
            </p:cNvSpPr>
            <p:nvPr/>
          </p:nvSpPr>
          <p:spPr bwMode="auto">
            <a:xfrm>
              <a:off x="3128" y="3383"/>
              <a:ext cx="13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en-US" sz="2700" b="1">
                  <a:solidFill>
                    <a:srgbClr val="000000"/>
                  </a:solidFill>
                  <a:cs typeface="Arial" panose="020B0604020202020204" pitchFamily="34" charset="0"/>
                </a:rPr>
                <a:t>Profitability</a:t>
              </a:r>
            </a:p>
          </p:txBody>
        </p:sp>
      </p:grpSp>
    </p:spTree>
    <p:extLst>
      <p:ext uri="{BB962C8B-B14F-4D97-AF65-F5344CB8AC3E}">
        <p14:creationId xmlns:p14="http://schemas.microsoft.com/office/powerpoint/2010/main" val="3926046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1"/>
          <p:cNvSpPr>
            <a:spLocks noGrp="1"/>
          </p:cNvSpPr>
          <p:nvPr>
            <p:ph type="dt" sz="half"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sz="1200" dirty="0">
              <a:solidFill>
                <a:srgbClr val="898989"/>
              </a:solidFill>
              <a:cs typeface="Arial" panose="020B0604020202020204" pitchFamily="34" charset="0"/>
            </a:endParaRPr>
          </a:p>
        </p:txBody>
      </p:sp>
      <p:sp>
        <p:nvSpPr>
          <p:cNvPr id="54275"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1C4FF26-6C4F-46E1-BF96-779FBF73118B}" type="slidenum">
              <a:rPr lang="en-US" altLang="en-US" sz="1200" smtClean="0">
                <a:solidFill>
                  <a:srgbClr val="898989"/>
                </a:solidFill>
                <a:latin typeface="Calibri" panose="020F0502020204030204" pitchFamily="34" charset="0"/>
                <a:cs typeface="Arial" panose="020B0604020202020204" pitchFamily="34" charset="0"/>
              </a:rPr>
              <a:pPr/>
              <a:t>19</a:t>
            </a:fld>
            <a:endParaRPr lang="en-US" altLang="en-US" sz="1200">
              <a:solidFill>
                <a:srgbClr val="898989"/>
              </a:solidFill>
              <a:latin typeface="Calibri" panose="020F0502020204030204" pitchFamily="34" charset="0"/>
              <a:cs typeface="Arial" panose="020B0604020202020204" pitchFamily="34" charset="0"/>
            </a:endParaRPr>
          </a:p>
        </p:txBody>
      </p:sp>
      <p:sp>
        <p:nvSpPr>
          <p:cNvPr id="98307" name="Rectangle 20"/>
          <p:cNvSpPr>
            <a:spLocks noGrp="1" noChangeArrowheads="1"/>
          </p:cNvSpPr>
          <p:nvPr>
            <p:ph type="title" idx="4294967295"/>
          </p:nvPr>
        </p:nvSpPr>
        <p:spPr>
          <a:xfrm>
            <a:off x="1352282" y="299543"/>
            <a:ext cx="9144000" cy="762000"/>
          </a:xfrm>
        </p:spPr>
        <p:txBody>
          <a:bodyPr rtlCol="0">
            <a:normAutofit fontScale="90000"/>
          </a:bodyPr>
          <a:lstStyle/>
          <a:p>
            <a:pPr eaLnBrk="1" fontAlgn="auto" hangingPunct="1">
              <a:spcAft>
                <a:spcPts val="0"/>
              </a:spcAft>
              <a:defRPr/>
            </a:pPr>
            <a:r>
              <a:rPr lang="en-US" altLang="en-US" sz="3200" dirty="0">
                <a:latin typeface="Zurich BT" pitchFamily="-55" charset="0"/>
                <a:cs typeface="Arial" panose="020B0604020202020204" pitchFamily="34" charset="0"/>
              </a:rPr>
              <a:t>	</a:t>
            </a:r>
            <a:r>
              <a:rPr lang="en-US" altLang="en-US" sz="3600" dirty="0">
                <a:latin typeface="Arial" panose="020B0604020202020204" pitchFamily="34" charset="0"/>
                <a:cs typeface="Arial" panose="020B0604020202020204" pitchFamily="34" charset="0"/>
              </a:rPr>
              <a:t>4.	Development of prototype and 			strategies</a:t>
            </a:r>
          </a:p>
        </p:txBody>
      </p:sp>
      <p:sp>
        <p:nvSpPr>
          <p:cNvPr id="54277" name="Rectangle 21"/>
          <p:cNvSpPr>
            <a:spLocks noChangeArrowheads="1"/>
          </p:cNvSpPr>
          <p:nvPr/>
        </p:nvSpPr>
        <p:spPr bwMode="auto">
          <a:xfrm>
            <a:off x="918358" y="1206595"/>
            <a:ext cx="832008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914400" indent="-45720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buClr>
                <a:schemeClr val="accent2"/>
              </a:buClr>
              <a:buFont typeface="Wingdings" panose="05000000000000000000" pitchFamily="2" charset="2"/>
              <a:buChar char="§"/>
            </a:pPr>
            <a:endParaRPr lang="en-US" altLang="en-US" dirty="0"/>
          </a:p>
          <a:p>
            <a:pPr lvl="1">
              <a:spcBef>
                <a:spcPct val="50000"/>
              </a:spcBef>
              <a:buClr>
                <a:srgbClr val="00B050"/>
              </a:buClr>
              <a:buFont typeface="Wingdings" panose="05000000000000000000" pitchFamily="2" charset="2"/>
              <a:buChar char="Ø"/>
            </a:pPr>
            <a:r>
              <a:rPr lang="en-US" altLang="en-US" dirty="0">
                <a:cs typeface="Arial" panose="020B0604020202020204" pitchFamily="34" charset="0"/>
              </a:rPr>
              <a:t>To test acceptability, the idea is converted into a prototype or working model</a:t>
            </a:r>
          </a:p>
          <a:p>
            <a:pPr lvl="1">
              <a:spcBef>
                <a:spcPct val="50000"/>
              </a:spcBef>
              <a:buClr>
                <a:srgbClr val="00B050"/>
              </a:buClr>
              <a:buFont typeface="Wingdings" panose="05000000000000000000" pitchFamily="2" charset="2"/>
              <a:buChar char="Ø"/>
            </a:pPr>
            <a:r>
              <a:rPr lang="en-US" altLang="en-US" dirty="0">
                <a:cs typeface="Arial" panose="020B0604020202020204" pitchFamily="34" charset="0"/>
              </a:rPr>
              <a:t>The prototype is tested for overall functioning both in the lab and in the field</a:t>
            </a:r>
          </a:p>
          <a:p>
            <a:pPr lvl="1">
              <a:spcBef>
                <a:spcPct val="50000"/>
              </a:spcBef>
              <a:buClr>
                <a:srgbClr val="00B050"/>
              </a:buClr>
              <a:buFont typeface="Wingdings" panose="05000000000000000000" pitchFamily="2" charset="2"/>
              <a:buChar char="Ø"/>
            </a:pPr>
            <a:r>
              <a:rPr lang="en-US" altLang="en-US" dirty="0">
                <a:cs typeface="Arial" panose="020B0604020202020204" pitchFamily="34" charset="0"/>
              </a:rPr>
              <a:t>Crucial questions during this phase include how much quality to build into the product</a:t>
            </a:r>
          </a:p>
          <a:p>
            <a:pPr lvl="1">
              <a:spcBef>
                <a:spcPct val="50000"/>
              </a:spcBef>
              <a:buClr>
                <a:srgbClr val="00B050"/>
              </a:buClr>
              <a:buFont typeface="Wingdings" panose="05000000000000000000" pitchFamily="2" charset="2"/>
              <a:buChar char="Ø"/>
            </a:pPr>
            <a:r>
              <a:rPr lang="en-US" altLang="en-US" dirty="0">
                <a:cs typeface="Arial" panose="020B0604020202020204" pitchFamily="34" charset="0"/>
              </a:rPr>
              <a:t>This phase is lengthy and expensive so a small number of product ideas are put into development</a:t>
            </a:r>
          </a:p>
        </p:txBody>
      </p:sp>
    </p:spTree>
    <p:extLst>
      <p:ext uri="{BB962C8B-B14F-4D97-AF65-F5344CB8AC3E}">
        <p14:creationId xmlns:p14="http://schemas.microsoft.com/office/powerpoint/2010/main" val="90501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FB1C094-A926-48E0-A5B2-31067D3255CD}" type="slidenum">
              <a:rPr lang="en-US" altLang="en-US" sz="1200" smtClean="0">
                <a:solidFill>
                  <a:srgbClr val="898989"/>
                </a:solidFill>
                <a:cs typeface="Arial" panose="020B0604020202020204" pitchFamily="34" charset="0"/>
              </a:rPr>
              <a:pPr/>
              <a:t>2</a:t>
            </a:fld>
            <a:endParaRPr lang="en-US" altLang="en-US" sz="1200" dirty="0">
              <a:solidFill>
                <a:srgbClr val="898989"/>
              </a:solidFill>
              <a:cs typeface="Arial" panose="020B0604020202020204" pitchFamily="34" charset="0"/>
            </a:endParaRPr>
          </a:p>
        </p:txBody>
      </p:sp>
      <p:grpSp>
        <p:nvGrpSpPr>
          <p:cNvPr id="30723" name="Group 25"/>
          <p:cNvGrpSpPr>
            <a:grpSpLocks/>
          </p:cNvGrpSpPr>
          <p:nvPr/>
        </p:nvGrpSpPr>
        <p:grpSpPr bwMode="auto">
          <a:xfrm>
            <a:off x="1981200" y="2330450"/>
            <a:ext cx="5491163" cy="3657600"/>
            <a:chOff x="1389" y="1468"/>
            <a:chExt cx="3459" cy="2304"/>
          </a:xfrm>
        </p:grpSpPr>
        <p:sp>
          <p:nvSpPr>
            <p:cNvPr id="311313" name="Text Box 17"/>
            <p:cNvSpPr txBox="1">
              <a:spLocks noChangeArrowheads="1"/>
            </p:cNvSpPr>
            <p:nvPr/>
          </p:nvSpPr>
          <p:spPr bwMode="auto">
            <a:xfrm>
              <a:off x="3773" y="2492"/>
              <a:ext cx="1075" cy="265"/>
            </a:xfrm>
            <a:prstGeom prst="rect">
              <a:avLst/>
            </a:prstGeom>
            <a:noFill/>
            <a:ln w="9525">
              <a:noFill/>
              <a:miter lim="800000"/>
              <a:headEnd/>
              <a:tailEnd/>
            </a:ln>
            <a:effectLst/>
          </p:spPr>
          <p:txBody>
            <a:bodyPr>
              <a:spAutoFit/>
            </a:bodyPr>
            <a:lstStyle/>
            <a:p>
              <a:pPr algn="ctr">
                <a:lnSpc>
                  <a:spcPct val="90000"/>
                </a:lnSpc>
                <a:defRPr/>
              </a:pPr>
              <a:r>
                <a:rPr lang="en-US" b="1" dirty="0">
                  <a:effectLst>
                    <a:outerShdw blurRad="38100" dist="38100" dir="2700000" algn="tl">
                      <a:srgbClr val="C0C0C0"/>
                    </a:outerShdw>
                  </a:effectLst>
                  <a:latin typeface="Arial" charset="0"/>
                </a:rPr>
                <a:t>Promotion</a:t>
              </a:r>
            </a:p>
          </p:txBody>
        </p:sp>
        <p:sp>
          <p:nvSpPr>
            <p:cNvPr id="311314" name="Text Box 18"/>
            <p:cNvSpPr txBox="1">
              <a:spLocks noChangeArrowheads="1"/>
            </p:cNvSpPr>
            <p:nvPr/>
          </p:nvSpPr>
          <p:spPr bwMode="auto">
            <a:xfrm>
              <a:off x="1996" y="3508"/>
              <a:ext cx="1883" cy="264"/>
            </a:xfrm>
            <a:prstGeom prst="rect">
              <a:avLst/>
            </a:prstGeom>
            <a:noFill/>
            <a:ln w="9525">
              <a:noFill/>
              <a:miter lim="800000"/>
              <a:headEnd/>
              <a:tailEnd/>
            </a:ln>
            <a:effectLst/>
          </p:spPr>
          <p:txBody>
            <a:bodyPr>
              <a:spAutoFit/>
            </a:bodyPr>
            <a:lstStyle/>
            <a:p>
              <a:pPr algn="ctr">
                <a:lnSpc>
                  <a:spcPct val="90000"/>
                </a:lnSpc>
                <a:defRPr/>
              </a:pPr>
              <a:r>
                <a:rPr lang="en-US" b="1" dirty="0">
                  <a:effectLst>
                    <a:outerShdw blurRad="38100" dist="38100" dir="2700000" algn="tl">
                      <a:srgbClr val="C0C0C0"/>
                    </a:outerShdw>
                  </a:effectLst>
                  <a:latin typeface="Arial" charset="0"/>
                </a:rPr>
                <a:t>Place (Distribution)</a:t>
              </a:r>
            </a:p>
          </p:txBody>
        </p:sp>
        <p:sp>
          <p:nvSpPr>
            <p:cNvPr id="311315" name="Text Box 19"/>
            <p:cNvSpPr txBox="1">
              <a:spLocks noChangeArrowheads="1"/>
            </p:cNvSpPr>
            <p:nvPr/>
          </p:nvSpPr>
          <p:spPr bwMode="auto">
            <a:xfrm>
              <a:off x="1389" y="2492"/>
              <a:ext cx="771" cy="265"/>
            </a:xfrm>
            <a:prstGeom prst="rect">
              <a:avLst/>
            </a:prstGeom>
            <a:noFill/>
            <a:ln w="9525">
              <a:noFill/>
              <a:miter lim="800000"/>
              <a:headEnd/>
              <a:tailEnd/>
            </a:ln>
            <a:effectLst/>
          </p:spPr>
          <p:txBody>
            <a:bodyPr>
              <a:spAutoFit/>
            </a:bodyPr>
            <a:lstStyle/>
            <a:p>
              <a:pPr algn="ctr">
                <a:lnSpc>
                  <a:spcPct val="90000"/>
                </a:lnSpc>
                <a:defRPr/>
              </a:pPr>
              <a:r>
                <a:rPr lang="en-US" b="1" dirty="0">
                  <a:effectLst>
                    <a:outerShdw blurRad="38100" dist="38100" dir="2700000" algn="tl">
                      <a:srgbClr val="C0C0C0"/>
                    </a:outerShdw>
                  </a:effectLst>
                  <a:latin typeface="Arial" charset="0"/>
                </a:rPr>
                <a:t>Price</a:t>
              </a:r>
            </a:p>
          </p:txBody>
        </p:sp>
        <p:sp>
          <p:nvSpPr>
            <p:cNvPr id="311316" name="Rectangle 20"/>
            <p:cNvSpPr>
              <a:spLocks noChangeArrowheads="1"/>
            </p:cNvSpPr>
            <p:nvPr/>
          </p:nvSpPr>
          <p:spPr bwMode="auto">
            <a:xfrm>
              <a:off x="2190" y="1468"/>
              <a:ext cx="1423" cy="302"/>
            </a:xfrm>
            <a:prstGeom prst="rect">
              <a:avLst/>
            </a:prstGeom>
            <a:solidFill>
              <a:srgbClr val="000000"/>
            </a:solidFill>
            <a:ln w="9525">
              <a:noFill/>
              <a:miter lim="800000"/>
              <a:headEnd/>
              <a:tailEnd/>
            </a:ln>
            <a:effectLst/>
          </p:spPr>
          <p:txBody>
            <a:bodyPr>
              <a:spAutoFit/>
            </a:bodyPr>
            <a:lstStyle/>
            <a:p>
              <a:pPr algn="ctr">
                <a:lnSpc>
                  <a:spcPct val="90000"/>
                </a:lnSpc>
                <a:spcBef>
                  <a:spcPct val="50000"/>
                </a:spcBef>
                <a:defRPr/>
              </a:pPr>
              <a:r>
                <a:rPr lang="en-US" sz="2800" b="1" dirty="0">
                  <a:solidFill>
                    <a:srgbClr val="00B050"/>
                  </a:solidFill>
                  <a:effectLst>
                    <a:outerShdw blurRad="38100" dist="38100" dir="2700000" algn="tl">
                      <a:srgbClr val="C0C0C0"/>
                    </a:outerShdw>
                  </a:effectLst>
                  <a:latin typeface="Arial" charset="0"/>
                </a:rPr>
                <a:t>Product</a:t>
              </a:r>
              <a:r>
                <a:rPr lang="en-US" b="1" dirty="0">
                  <a:effectLst>
                    <a:outerShdw blurRad="38100" dist="38100" dir="2700000" algn="tl">
                      <a:srgbClr val="C0C0C0"/>
                    </a:outerShdw>
                  </a:effectLst>
                  <a:latin typeface="Arial" charset="0"/>
                </a:rPr>
                <a:t> </a:t>
              </a:r>
              <a:endParaRPr lang="en-US" b="1" dirty="0">
                <a:latin typeface="Arial" charset="0"/>
              </a:endParaRPr>
            </a:p>
          </p:txBody>
        </p:sp>
        <p:sp>
          <p:nvSpPr>
            <p:cNvPr id="30729" name="AutoShape 21"/>
            <p:cNvSpPr>
              <a:spLocks noChangeArrowheads="1"/>
            </p:cNvSpPr>
            <p:nvPr/>
          </p:nvSpPr>
          <p:spPr bwMode="auto">
            <a:xfrm>
              <a:off x="2190" y="1865"/>
              <a:ext cx="1510" cy="149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5898240 60000 65536"/>
                <a:gd name="T10" fmla="*/ 11796480 60000 65536"/>
                <a:gd name="T11" fmla="*/ 17694720 60000 65536"/>
                <a:gd name="T12" fmla="*/ 5407 w 21600"/>
                <a:gd name="T13" fmla="*/ 5404 h 21600"/>
                <a:gd name="T14" fmla="*/ 16207 w 21600"/>
                <a:gd name="T15" fmla="*/ 16196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solidFill>
              <a:srgbClr val="00B050"/>
            </a:soli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ZA" dirty="0"/>
            </a:p>
          </p:txBody>
        </p:sp>
      </p:grpSp>
      <p:sp>
        <p:nvSpPr>
          <p:cNvPr id="30724" name="Rectangle 24"/>
          <p:cNvSpPr>
            <a:spLocks noChangeArrowheads="1"/>
          </p:cNvSpPr>
          <p:nvPr/>
        </p:nvSpPr>
        <p:spPr bwMode="auto">
          <a:xfrm>
            <a:off x="1360714" y="663543"/>
            <a:ext cx="7224486" cy="978729"/>
          </a:xfrm>
          <a:prstGeom prst="rect">
            <a:avLst/>
          </a:prstGeom>
          <a:noFill/>
          <a:ln>
            <a:noFill/>
          </a:ln>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spcBef>
                <a:spcPct val="50000"/>
              </a:spcBef>
            </a:pPr>
            <a:r>
              <a:rPr lang="en-US" altLang="en-US" sz="3200" b="1" dirty="0">
                <a:cs typeface="Arial" panose="020B0604020202020204" pitchFamily="34" charset="0"/>
              </a:rPr>
              <a:t>Product - the starting point of the</a:t>
            </a:r>
            <a:br>
              <a:rPr lang="en-US" altLang="en-US" sz="3200" b="1" dirty="0">
                <a:cs typeface="Arial" panose="020B0604020202020204" pitchFamily="34" charset="0"/>
              </a:rPr>
            </a:br>
            <a:r>
              <a:rPr lang="en-US" altLang="en-US" sz="3200" b="1" dirty="0">
                <a:cs typeface="Arial" panose="020B0604020202020204" pitchFamily="34" charset="0"/>
              </a:rPr>
              <a:t>Marketing Mix</a:t>
            </a:r>
          </a:p>
        </p:txBody>
      </p:sp>
      <p:sp>
        <p:nvSpPr>
          <p:cNvPr id="2" name="Date Placeholder 1">
            <a:extLst>
              <a:ext uri="{FF2B5EF4-FFF2-40B4-BE49-F238E27FC236}">
                <a16:creationId xmlns:a16="http://schemas.microsoft.com/office/drawing/2014/main" id="{A2122788-EBA3-4E7B-ACEF-E32FE46C7190}"/>
              </a:ext>
            </a:extLst>
          </p:cNvPr>
          <p:cNvSpPr>
            <a:spLocks noGrp="1"/>
          </p:cNvSpPr>
          <p:nvPr>
            <p:ph type="dt" sz="half" idx="10"/>
          </p:nvPr>
        </p:nvSpPr>
        <p:spPr/>
        <p:txBody>
          <a:bodyPr/>
          <a:lstStyle/>
          <a:p>
            <a:fld id="{A44FB577-C877-4616-A1C7-870B6000CB9B}" type="datetime1">
              <a:rPr lang="en-ZA" smtClean="0"/>
              <a:t>2022/10/12</a:t>
            </a:fld>
            <a:endParaRPr lang="en-ZA"/>
          </a:p>
        </p:txBody>
      </p:sp>
    </p:spTree>
    <p:extLst>
      <p:ext uri="{BB962C8B-B14F-4D97-AF65-F5344CB8AC3E}">
        <p14:creationId xmlns:p14="http://schemas.microsoft.com/office/powerpoint/2010/main" val="337283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50B0F3E-0D39-4275-A5B0-B3FD26FC2F31}" type="slidenum">
              <a:rPr lang="en-US" altLang="en-US" sz="1200" smtClean="0">
                <a:solidFill>
                  <a:srgbClr val="898989"/>
                </a:solidFill>
                <a:latin typeface="Calibri" panose="020F0502020204030204" pitchFamily="34" charset="0"/>
                <a:cs typeface="Arial" panose="020B0604020202020204" pitchFamily="34" charset="0"/>
              </a:rPr>
              <a:pPr/>
              <a:t>20</a:t>
            </a:fld>
            <a:endParaRPr lang="en-US" altLang="en-US" sz="1200">
              <a:solidFill>
                <a:srgbClr val="898989"/>
              </a:solidFill>
              <a:latin typeface="Calibri" panose="020F0502020204030204" pitchFamily="34" charset="0"/>
              <a:cs typeface="Arial" panose="020B0604020202020204" pitchFamily="34" charset="0"/>
            </a:endParaRPr>
          </a:p>
        </p:txBody>
      </p:sp>
      <p:sp>
        <p:nvSpPr>
          <p:cNvPr id="56323" name="Rectangle 20"/>
          <p:cNvSpPr>
            <a:spLocks noGrp="1" noChangeArrowheads="1"/>
          </p:cNvSpPr>
          <p:nvPr>
            <p:ph type="title" idx="4294967295"/>
          </p:nvPr>
        </p:nvSpPr>
        <p:spPr>
          <a:xfrm>
            <a:off x="1096206" y="589345"/>
            <a:ext cx="9144000" cy="762000"/>
          </a:xfrm>
        </p:spPr>
        <p:txBody>
          <a:bodyPr/>
          <a:lstStyle/>
          <a:p>
            <a:pPr eaLnBrk="1" hangingPunct="1"/>
            <a:r>
              <a:rPr lang="en-US" altLang="en-US" sz="3200" dirty="0">
                <a:latin typeface="Zurich BT" pitchFamily="-55" charset="0"/>
                <a:cs typeface="Arial" panose="020B0604020202020204" pitchFamily="34" charset="0"/>
              </a:rPr>
              <a:t>	</a:t>
            </a:r>
            <a:r>
              <a:rPr lang="en-US" altLang="en-US" sz="3200" dirty="0">
                <a:latin typeface="Arial" panose="020B0604020202020204" pitchFamily="34" charset="0"/>
                <a:cs typeface="Arial" panose="020B0604020202020204" pitchFamily="34" charset="0"/>
              </a:rPr>
              <a:t>5.   Test marketing</a:t>
            </a:r>
          </a:p>
        </p:txBody>
      </p:sp>
      <p:sp>
        <p:nvSpPr>
          <p:cNvPr id="88068" name="Rectangle 21"/>
          <p:cNvSpPr>
            <a:spLocks noChangeArrowheads="1"/>
          </p:cNvSpPr>
          <p:nvPr/>
        </p:nvSpPr>
        <p:spPr bwMode="auto">
          <a:xfrm>
            <a:off x="658544" y="970345"/>
            <a:ext cx="86106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marL="457200" indent="-457200">
              <a:spcBef>
                <a:spcPct val="50000"/>
              </a:spcBef>
              <a:buClr>
                <a:schemeClr val="accent2"/>
              </a:buClr>
              <a:buSzPct val="70000"/>
              <a:buFont typeface="Wingdings" panose="05000000000000000000" pitchFamily="2" charset="2"/>
              <a:buChar char="q"/>
              <a:defRPr/>
            </a:pPr>
            <a:endParaRPr lang="en-US" sz="2800" dirty="0">
              <a:latin typeface="+mn-lt"/>
            </a:endParaRPr>
          </a:p>
          <a:p>
            <a:pPr marL="914400" lvl="1" indent="-457200">
              <a:spcBef>
                <a:spcPct val="50000"/>
              </a:spcBef>
              <a:buClr>
                <a:schemeClr val="accent1"/>
              </a:buClr>
              <a:buSzPct val="70000"/>
              <a:buFont typeface="Wingdings" panose="05000000000000000000" pitchFamily="2" charset="2"/>
              <a:buChar char="Ø"/>
              <a:defRPr/>
            </a:pPr>
            <a:r>
              <a:rPr lang="en-US" sz="2400" dirty="0">
                <a:latin typeface="Arial" panose="020B0604020202020204" pitchFamily="34" charset="0"/>
                <a:cs typeface="Arial" panose="020B0604020202020204" pitchFamily="34" charset="0"/>
              </a:rPr>
              <a:t>Final stage of </a:t>
            </a:r>
            <a:r>
              <a:rPr lang="en-US" sz="2400" b="1" dirty="0">
                <a:latin typeface="Arial" panose="020B0604020202020204" pitchFamily="34" charset="0"/>
                <a:cs typeface="Arial" panose="020B0604020202020204" pitchFamily="34" charset="0"/>
              </a:rPr>
              <a:t>product development</a:t>
            </a:r>
            <a:r>
              <a:rPr lang="en-US" sz="2400" dirty="0">
                <a:latin typeface="Arial" panose="020B0604020202020204" pitchFamily="34" charset="0"/>
                <a:cs typeface="Arial" panose="020B0604020202020204" pitchFamily="34" charset="0"/>
              </a:rPr>
              <a:t> </a:t>
            </a:r>
            <a:r>
              <a:rPr lang="en-US" sz="2400" dirty="0">
                <a:solidFill>
                  <a:srgbClr val="FF0000"/>
                </a:solidFill>
                <a:latin typeface="Arial" panose="020B0604020202020204" pitchFamily="34" charset="0"/>
                <a:cs typeface="Arial" panose="020B0604020202020204" pitchFamily="34" charset="0"/>
              </a:rPr>
              <a:t>per se</a:t>
            </a:r>
          </a:p>
          <a:p>
            <a:pPr marL="914400" lvl="1" indent="-457200">
              <a:spcBef>
                <a:spcPct val="50000"/>
              </a:spcBef>
              <a:buClr>
                <a:schemeClr val="accent1"/>
              </a:buClr>
              <a:buSzPct val="70000"/>
              <a:buFont typeface="Wingdings" panose="05000000000000000000" pitchFamily="2" charset="2"/>
              <a:buChar char="Ø"/>
              <a:defRPr/>
            </a:pPr>
            <a:r>
              <a:rPr lang="en-US" sz="2400" dirty="0">
                <a:latin typeface="Arial" panose="020B0604020202020204" pitchFamily="34" charset="0"/>
                <a:cs typeface="Arial" panose="020B0604020202020204" pitchFamily="34" charset="0"/>
              </a:rPr>
              <a:t>Ranges from reliability tests to mini-launches </a:t>
            </a:r>
          </a:p>
          <a:p>
            <a:pPr lvl="1">
              <a:spcBef>
                <a:spcPct val="50000"/>
              </a:spcBef>
              <a:buClr>
                <a:schemeClr val="accent1"/>
              </a:buClr>
              <a:buSzPct val="70000"/>
              <a:defRPr/>
            </a:pPr>
            <a:r>
              <a:rPr lang="en-US" sz="2400" dirty="0">
                <a:latin typeface="Arial" panose="020B0604020202020204" pitchFamily="34" charset="0"/>
                <a:cs typeface="Arial" panose="020B0604020202020204" pitchFamily="34" charset="0"/>
              </a:rPr>
              <a:t>	(The limited introduction of a product and a marketing 	program to determine the reactions of potential 	customers in a market situation)</a:t>
            </a:r>
          </a:p>
          <a:p>
            <a:pPr marL="914400" lvl="1" indent="-457200">
              <a:spcBef>
                <a:spcPct val="50000"/>
              </a:spcBef>
              <a:buClr>
                <a:schemeClr val="accent1"/>
              </a:buClr>
              <a:buSzPct val="70000"/>
              <a:buFont typeface="Wingdings" panose="05000000000000000000" pitchFamily="2" charset="2"/>
              <a:buChar char="Ø"/>
              <a:defRPr/>
            </a:pPr>
            <a:r>
              <a:rPr lang="en-US" sz="2400" dirty="0">
                <a:latin typeface="Arial" panose="020B0604020202020204" pitchFamily="34" charset="0"/>
                <a:cs typeface="Arial" panose="020B0604020202020204" pitchFamily="34" charset="0"/>
              </a:rPr>
              <a:t>Undertaken to avoid high rate of product failure</a:t>
            </a:r>
          </a:p>
          <a:p>
            <a:pPr marL="914400" lvl="1" indent="-457200">
              <a:spcBef>
                <a:spcPct val="50000"/>
              </a:spcBef>
              <a:buClr>
                <a:schemeClr val="accent1"/>
              </a:buClr>
              <a:buSzPct val="70000"/>
              <a:buFont typeface="Wingdings" panose="05000000000000000000" pitchFamily="2" charset="2"/>
              <a:buChar char="Ø"/>
              <a:defRPr/>
            </a:pPr>
            <a:r>
              <a:rPr lang="en-US" sz="2400" dirty="0" err="1">
                <a:latin typeface="Arial" panose="020B0604020202020204" pitchFamily="34" charset="0"/>
                <a:cs typeface="Arial" panose="020B0604020202020204" pitchFamily="34" charset="0"/>
              </a:rPr>
              <a:t>Hassloch</a:t>
            </a:r>
            <a:r>
              <a:rPr lang="en-US" sz="2400" dirty="0">
                <a:latin typeface="Arial" panose="020B0604020202020204" pitchFamily="34" charset="0"/>
                <a:cs typeface="Arial" panose="020B0604020202020204" pitchFamily="34" charset="0"/>
              </a:rPr>
              <a:t>, Germany - </a:t>
            </a:r>
            <a:r>
              <a:rPr lang="en-US" sz="2400" dirty="0">
                <a:latin typeface="Arial" panose="020B0604020202020204" pitchFamily="34" charset="0"/>
                <a:cs typeface="Arial" panose="020B0604020202020204" pitchFamily="34" charset="0"/>
                <a:hlinkClick r:id="rId3"/>
              </a:rPr>
              <a:t>https://en.wikipedia.org/wiki/Ha%C3%9Floch</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7073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806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80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06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806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0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D1942CC-9372-4C33-B335-FD2A60502652}" type="slidenum">
              <a:rPr lang="en-US" altLang="en-US" sz="1200" smtClean="0">
                <a:solidFill>
                  <a:srgbClr val="898989"/>
                </a:solidFill>
                <a:latin typeface="Calibri" panose="020F0502020204030204" pitchFamily="34" charset="0"/>
                <a:cs typeface="Arial" panose="020B0604020202020204" pitchFamily="34" charset="0"/>
              </a:rPr>
              <a:pPr/>
              <a:t>21</a:t>
            </a:fld>
            <a:endParaRPr lang="en-US" altLang="en-US" sz="1200">
              <a:solidFill>
                <a:srgbClr val="898989"/>
              </a:solidFill>
              <a:latin typeface="Calibri" panose="020F0502020204030204" pitchFamily="34" charset="0"/>
              <a:cs typeface="Arial" panose="020B0604020202020204" pitchFamily="34" charset="0"/>
            </a:endParaRPr>
          </a:p>
        </p:txBody>
      </p:sp>
      <p:sp>
        <p:nvSpPr>
          <p:cNvPr id="58371" name="Rectangle 20"/>
          <p:cNvSpPr>
            <a:spLocks noGrp="1" noChangeArrowheads="1"/>
          </p:cNvSpPr>
          <p:nvPr>
            <p:ph type="title" idx="4294967295"/>
          </p:nvPr>
        </p:nvSpPr>
        <p:spPr>
          <a:xfrm>
            <a:off x="1249250" y="589345"/>
            <a:ext cx="9144000" cy="762000"/>
          </a:xfrm>
        </p:spPr>
        <p:txBody>
          <a:bodyPr/>
          <a:lstStyle/>
          <a:p>
            <a:pPr eaLnBrk="1" hangingPunct="1"/>
            <a:r>
              <a:rPr lang="en-US" altLang="en-US" sz="3200" dirty="0">
                <a:latin typeface="Zurich BT" pitchFamily="-55" charset="0"/>
                <a:cs typeface="Arial" panose="020B0604020202020204" pitchFamily="34" charset="0"/>
              </a:rPr>
              <a:t>	</a:t>
            </a:r>
            <a:r>
              <a:rPr lang="en-US" altLang="en-US" sz="3200" dirty="0">
                <a:latin typeface="Arial" panose="020B0604020202020204" pitchFamily="34" charset="0"/>
                <a:cs typeface="Arial" panose="020B0604020202020204" pitchFamily="34" charset="0"/>
              </a:rPr>
              <a:t>6.	Commercialization</a:t>
            </a:r>
          </a:p>
        </p:txBody>
      </p:sp>
      <p:sp>
        <p:nvSpPr>
          <p:cNvPr id="88068" name="Rectangle 21"/>
          <p:cNvSpPr>
            <a:spLocks noChangeArrowheads="1"/>
          </p:cNvSpPr>
          <p:nvPr/>
        </p:nvSpPr>
        <p:spPr bwMode="auto">
          <a:xfrm>
            <a:off x="1249250" y="1011153"/>
            <a:ext cx="72390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marL="457200" indent="-457200">
              <a:spcBef>
                <a:spcPct val="50000"/>
              </a:spcBef>
              <a:buClr>
                <a:schemeClr val="accent2"/>
              </a:buClr>
              <a:buSzPct val="70000"/>
              <a:buFont typeface="Wingdings" panose="05000000000000000000" pitchFamily="2" charset="2"/>
              <a:buChar char="q"/>
              <a:defRPr/>
            </a:pPr>
            <a:endParaRPr lang="en-US" sz="2800" dirty="0">
              <a:latin typeface="+mn-lt"/>
            </a:endParaRPr>
          </a:p>
          <a:p>
            <a:pPr marL="914400" lvl="1" indent="-457200">
              <a:spcBef>
                <a:spcPct val="50000"/>
              </a:spcBef>
              <a:buClr>
                <a:schemeClr val="accent1"/>
              </a:buClr>
              <a:buSzPct val="100000"/>
              <a:buFont typeface="Wingdings" panose="05000000000000000000" pitchFamily="2" charset="2"/>
              <a:buChar char="Ø"/>
              <a:defRPr/>
            </a:pPr>
            <a:r>
              <a:rPr lang="en-US" sz="2400" dirty="0">
                <a:cs typeface="Arial" panose="020B0604020202020204" pitchFamily="34" charset="0"/>
              </a:rPr>
              <a:t>Making product available in the market</a:t>
            </a:r>
          </a:p>
          <a:p>
            <a:pPr marL="914400" lvl="1" indent="-457200">
              <a:spcBef>
                <a:spcPct val="50000"/>
              </a:spcBef>
              <a:buClr>
                <a:schemeClr val="accent1"/>
              </a:buClr>
              <a:buSzPct val="100000"/>
              <a:buFont typeface="Wingdings" panose="05000000000000000000" pitchFamily="2" charset="2"/>
              <a:buChar char="Ø"/>
              <a:defRPr/>
            </a:pPr>
            <a:r>
              <a:rPr lang="en-US" sz="2400" dirty="0">
                <a:cs typeface="Arial" panose="020B0604020202020204" pitchFamily="34" charset="0"/>
              </a:rPr>
              <a:t>Fully developed marketing mix</a:t>
            </a:r>
          </a:p>
        </p:txBody>
      </p:sp>
    </p:spTree>
    <p:extLst>
      <p:ext uri="{BB962C8B-B14F-4D97-AF65-F5344CB8AC3E}">
        <p14:creationId xmlns:p14="http://schemas.microsoft.com/office/powerpoint/2010/main" val="164998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701160-8D9A-42EB-8864-FD7F5F5FA80E}"/>
              </a:ext>
            </a:extLst>
          </p:cNvPr>
          <p:cNvSpPr>
            <a:spLocks noGrp="1"/>
          </p:cNvSpPr>
          <p:nvPr>
            <p:ph type="title"/>
          </p:nvPr>
        </p:nvSpPr>
        <p:spPr/>
        <p:txBody>
          <a:bodyPr>
            <a:normAutofit fontScale="90000"/>
          </a:bodyPr>
          <a:lstStyle/>
          <a:p>
            <a:r>
              <a:rPr lang="en-ZA" dirty="0"/>
              <a:t>Designing a marketing mix for new products</a:t>
            </a:r>
            <a:br>
              <a:rPr lang="en-ZA" dirty="0"/>
            </a:br>
            <a:endParaRPr lang="en-ZA" dirty="0"/>
          </a:p>
        </p:txBody>
      </p:sp>
      <p:sp>
        <p:nvSpPr>
          <p:cNvPr id="5" name="Content Placeholder 4">
            <a:extLst>
              <a:ext uri="{FF2B5EF4-FFF2-40B4-BE49-F238E27FC236}">
                <a16:creationId xmlns:a16="http://schemas.microsoft.com/office/drawing/2014/main" id="{1A9C3643-FBE0-4B33-947F-849BBA2DD14C}"/>
              </a:ext>
            </a:extLst>
          </p:cNvPr>
          <p:cNvSpPr>
            <a:spLocks noGrp="1"/>
          </p:cNvSpPr>
          <p:nvPr>
            <p:ph idx="1"/>
          </p:nvPr>
        </p:nvSpPr>
        <p:spPr/>
        <p:txBody>
          <a:bodyPr/>
          <a:lstStyle/>
          <a:p>
            <a:r>
              <a:rPr lang="en-US" dirty="0">
                <a:hlinkClick r:id="rId2"/>
              </a:rPr>
              <a:t>Determining the Marketing Mix for New Products - YouTube</a:t>
            </a:r>
            <a:endParaRPr lang="en-ZA" dirty="0"/>
          </a:p>
        </p:txBody>
      </p:sp>
      <p:sp>
        <p:nvSpPr>
          <p:cNvPr id="2" name="Date Placeholder 1">
            <a:extLst>
              <a:ext uri="{FF2B5EF4-FFF2-40B4-BE49-F238E27FC236}">
                <a16:creationId xmlns:a16="http://schemas.microsoft.com/office/drawing/2014/main" id="{A7C79A1C-935A-4EC3-9CC9-C0AB7174CB39}"/>
              </a:ext>
            </a:extLst>
          </p:cNvPr>
          <p:cNvSpPr>
            <a:spLocks noGrp="1"/>
          </p:cNvSpPr>
          <p:nvPr>
            <p:ph type="dt" sz="half" idx="10"/>
          </p:nvPr>
        </p:nvSpPr>
        <p:spPr/>
        <p:txBody>
          <a:bodyPr/>
          <a:lstStyle/>
          <a:p>
            <a:fld id="{23672D69-6B47-4F7C-8D4C-CF9BA5C82710}" type="datetime1">
              <a:rPr lang="en-ZA" smtClean="0"/>
              <a:t>2022/10/12</a:t>
            </a:fld>
            <a:endParaRPr lang="en-ZA"/>
          </a:p>
        </p:txBody>
      </p:sp>
      <p:sp>
        <p:nvSpPr>
          <p:cNvPr id="3" name="Slide Number Placeholder 2">
            <a:extLst>
              <a:ext uri="{FF2B5EF4-FFF2-40B4-BE49-F238E27FC236}">
                <a16:creationId xmlns:a16="http://schemas.microsoft.com/office/drawing/2014/main" id="{1321311F-6990-45EF-B23A-034CE8C7C562}"/>
              </a:ext>
            </a:extLst>
          </p:cNvPr>
          <p:cNvSpPr>
            <a:spLocks noGrp="1"/>
          </p:cNvSpPr>
          <p:nvPr>
            <p:ph type="sldNum" sz="quarter" idx="12"/>
          </p:nvPr>
        </p:nvSpPr>
        <p:spPr/>
        <p:txBody>
          <a:bodyPr/>
          <a:lstStyle/>
          <a:p>
            <a:fld id="{B481C59A-629F-4652-BAAD-CB261C414506}" type="slidenum">
              <a:rPr lang="en-ZA" smtClean="0"/>
              <a:t>22</a:t>
            </a:fld>
            <a:endParaRPr lang="en-ZA"/>
          </a:p>
        </p:txBody>
      </p:sp>
    </p:spTree>
    <p:extLst>
      <p:ext uri="{BB962C8B-B14F-4D97-AF65-F5344CB8AC3E}">
        <p14:creationId xmlns:p14="http://schemas.microsoft.com/office/powerpoint/2010/main" val="961087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r>
              <a:rPr lang="en-US" altLang="en-US" sz="3200" dirty="0">
                <a:latin typeface="Arial" panose="020B0604020202020204" pitchFamily="34" charset="0"/>
                <a:cs typeface="Arial" panose="020B0604020202020204" pitchFamily="34" charset="0"/>
              </a:rPr>
              <a:t>Product failure</a:t>
            </a:r>
            <a:endParaRPr lang="en-ZA" altLang="en-US" sz="3200" dirty="0">
              <a:latin typeface="Arial" panose="020B0604020202020204" pitchFamily="34" charset="0"/>
              <a:cs typeface="Arial" panose="020B0604020202020204" pitchFamily="34" charset="0"/>
            </a:endParaRPr>
          </a:p>
        </p:txBody>
      </p:sp>
      <p:sp>
        <p:nvSpPr>
          <p:cNvPr id="60419" name="Content Placeholder 2"/>
          <p:cNvSpPr>
            <a:spLocks noGrp="1"/>
          </p:cNvSpPr>
          <p:nvPr>
            <p:ph idx="1"/>
          </p:nvPr>
        </p:nvSpPr>
        <p:spPr>
          <a:xfrm>
            <a:off x="1023870" y="1690689"/>
            <a:ext cx="8229600" cy="4525962"/>
          </a:xfrm>
        </p:spPr>
        <p:txBody>
          <a:bodyPr>
            <a:normAutofit/>
          </a:bodyPr>
          <a:lstStyle/>
          <a:p>
            <a:pPr eaLnBrk="1" hangingPunct="1"/>
            <a:r>
              <a:rPr lang="en-US" altLang="en-US" sz="2200" dirty="0">
                <a:latin typeface="Arial" panose="020B0604020202020204" pitchFamily="34" charset="0"/>
                <a:cs typeface="Arial" panose="020B0604020202020204" pitchFamily="34" charset="0"/>
              </a:rPr>
              <a:t>67% to 95% of all new products fail.</a:t>
            </a:r>
          </a:p>
          <a:p>
            <a:pPr eaLnBrk="1" hangingPunct="1"/>
            <a:r>
              <a:rPr lang="en-US" altLang="en-US" sz="2200" dirty="0">
                <a:latin typeface="Arial" panose="020B0604020202020204" pitchFamily="34" charset="0"/>
                <a:cs typeface="Arial" panose="020B0604020202020204" pitchFamily="34" charset="0"/>
              </a:rPr>
              <a:t>Reasons for product failure</a:t>
            </a:r>
          </a:p>
          <a:p>
            <a:pPr lvl="1" eaLnBrk="1" hangingPunct="1"/>
            <a:r>
              <a:rPr lang="en-US" altLang="en-US" sz="2200" dirty="0">
                <a:latin typeface="Arial" panose="020B0604020202020204" pitchFamily="34" charset="0"/>
                <a:cs typeface="Arial" panose="020B0604020202020204" pitchFamily="34" charset="0"/>
              </a:rPr>
              <a:t>The market does not “need” offering. </a:t>
            </a:r>
          </a:p>
          <a:p>
            <a:pPr lvl="1" eaLnBrk="1" hangingPunct="1"/>
            <a:r>
              <a:rPr lang="en-US" altLang="en-US" sz="2200" dirty="0">
                <a:latin typeface="Arial" panose="020B0604020202020204" pitchFamily="34" charset="0"/>
                <a:cs typeface="Arial" panose="020B0604020202020204" pitchFamily="34" charset="0"/>
              </a:rPr>
              <a:t>Overestimated market size.</a:t>
            </a:r>
          </a:p>
          <a:p>
            <a:pPr lvl="1" eaLnBrk="1" hangingPunct="1"/>
            <a:r>
              <a:rPr lang="en-US" altLang="en-US" sz="2200" dirty="0">
                <a:latin typeface="Arial" panose="020B0604020202020204" pitchFamily="34" charset="0"/>
                <a:cs typeface="Arial" panose="020B0604020202020204" pitchFamily="34" charset="0"/>
              </a:rPr>
              <a:t>Incorrectly positioned product.</a:t>
            </a:r>
          </a:p>
          <a:p>
            <a:pPr lvl="1" eaLnBrk="1" hangingPunct="1"/>
            <a:r>
              <a:rPr lang="en-US" altLang="en-US" sz="2200" dirty="0">
                <a:latin typeface="Arial" panose="020B0604020202020204" pitchFamily="34" charset="0"/>
                <a:cs typeface="Arial" panose="020B0604020202020204" pitchFamily="34" charset="0"/>
              </a:rPr>
              <a:t>Ineffective promotion, including packaging message, 	which may have used misleading or confusing marketing message about the product, its features, or its use.</a:t>
            </a:r>
          </a:p>
          <a:p>
            <a:pPr lvl="1" eaLnBrk="1" hangingPunct="1"/>
            <a:r>
              <a:rPr lang="en-US" altLang="en-US" sz="2200" dirty="0">
                <a:latin typeface="Arial" panose="020B0604020202020204" pitchFamily="34" charset="0"/>
                <a:cs typeface="Arial" panose="020B0604020202020204" pitchFamily="34" charset="0"/>
              </a:rPr>
              <a:t>Not understanding the target market segment.</a:t>
            </a:r>
          </a:p>
          <a:p>
            <a:pPr eaLnBrk="1" hangingPunct="1"/>
            <a:endParaRPr lang="en-ZA" altLang="en-US" sz="22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BF9ECD3A-2862-4D65-A3C9-8E3C3D701172}"/>
              </a:ext>
            </a:extLst>
          </p:cNvPr>
          <p:cNvSpPr>
            <a:spLocks noGrp="1"/>
          </p:cNvSpPr>
          <p:nvPr>
            <p:ph type="dt" sz="half" idx="10"/>
          </p:nvPr>
        </p:nvSpPr>
        <p:spPr/>
        <p:txBody>
          <a:bodyPr/>
          <a:lstStyle/>
          <a:p>
            <a:fld id="{2DD90B7B-7901-4DEE-AAA1-E040A64AED5A}" type="datetime1">
              <a:rPr lang="en-ZA" smtClean="0"/>
              <a:t>2022/10/12</a:t>
            </a:fld>
            <a:endParaRPr lang="en-ZA"/>
          </a:p>
        </p:txBody>
      </p:sp>
      <p:sp>
        <p:nvSpPr>
          <p:cNvPr id="5" name="Slide Number Placeholder 4">
            <a:extLst>
              <a:ext uri="{FF2B5EF4-FFF2-40B4-BE49-F238E27FC236}">
                <a16:creationId xmlns:a16="http://schemas.microsoft.com/office/drawing/2014/main" id="{35B8344D-2697-4393-BDA9-9C0F6969F2E4}"/>
              </a:ext>
            </a:extLst>
          </p:cNvPr>
          <p:cNvSpPr>
            <a:spLocks noGrp="1"/>
          </p:cNvSpPr>
          <p:nvPr>
            <p:ph type="sldNum" sz="quarter" idx="12"/>
          </p:nvPr>
        </p:nvSpPr>
        <p:spPr/>
        <p:txBody>
          <a:bodyPr/>
          <a:lstStyle/>
          <a:p>
            <a:fld id="{B481C59A-629F-4652-BAAD-CB261C414506}" type="slidenum">
              <a:rPr lang="en-ZA" smtClean="0"/>
              <a:t>23</a:t>
            </a:fld>
            <a:endParaRPr lang="en-ZA"/>
          </a:p>
        </p:txBody>
      </p:sp>
    </p:spTree>
    <p:custDataLst>
      <p:tags r:id="rId1"/>
    </p:custDataLst>
    <p:extLst>
      <p:ext uri="{BB962C8B-B14F-4D97-AF65-F5344CB8AC3E}">
        <p14:creationId xmlns:p14="http://schemas.microsoft.com/office/powerpoint/2010/main" val="31101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4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altLang="en-US" sz="3200" dirty="0">
                <a:latin typeface="Arial" panose="020B0604020202020204" pitchFamily="34" charset="0"/>
                <a:cs typeface="Arial" panose="020B0604020202020204" pitchFamily="34" charset="0"/>
              </a:rPr>
              <a:t>Product failure</a:t>
            </a:r>
            <a:endParaRPr lang="en-ZA" altLang="en-US" sz="3200" dirty="0">
              <a:latin typeface="Arial" panose="020B0604020202020204" pitchFamily="34" charset="0"/>
              <a:cs typeface="Arial" panose="020B0604020202020204" pitchFamily="34" charset="0"/>
            </a:endParaRPr>
          </a:p>
        </p:txBody>
      </p:sp>
      <p:sp>
        <p:nvSpPr>
          <p:cNvPr id="61443" name="Content Placeholder 2"/>
          <p:cNvSpPr>
            <a:spLocks noGrp="1"/>
          </p:cNvSpPr>
          <p:nvPr>
            <p:ph idx="1"/>
          </p:nvPr>
        </p:nvSpPr>
        <p:spPr>
          <a:xfrm>
            <a:off x="1945201" y="1592686"/>
            <a:ext cx="6591985" cy="4655713"/>
          </a:xfrm>
        </p:spPr>
        <p:txBody>
          <a:bodyPr>
            <a:normAutofit/>
          </a:bodyPr>
          <a:lstStyle/>
          <a:p>
            <a:pPr lvl="1" eaLnBrk="1" hangingPunct="1"/>
            <a:r>
              <a:rPr lang="en-US" altLang="en-US" sz="2200" dirty="0">
                <a:latin typeface="Arial" panose="020B0604020202020204" pitchFamily="34" charset="0"/>
                <a:cs typeface="Arial" panose="020B0604020202020204" pitchFamily="34" charset="0"/>
              </a:rPr>
              <a:t>Incorrectly priced—too high and too low.</a:t>
            </a:r>
          </a:p>
          <a:p>
            <a:pPr lvl="1" eaLnBrk="1" hangingPunct="1"/>
            <a:r>
              <a:rPr lang="en-US" altLang="en-US" sz="2200" dirty="0">
                <a:latin typeface="Arial" panose="020B0604020202020204" pitchFamily="34" charset="0"/>
                <a:cs typeface="Arial" panose="020B0604020202020204" pitchFamily="34" charset="0"/>
              </a:rPr>
              <a:t>Excessive research and/or product development costs.</a:t>
            </a:r>
          </a:p>
          <a:p>
            <a:pPr lvl="1" eaLnBrk="1" hangingPunct="1"/>
            <a:r>
              <a:rPr lang="en-US" altLang="en-US" sz="2200" dirty="0">
                <a:latin typeface="Arial" panose="020B0604020202020204" pitchFamily="34" charset="0"/>
                <a:cs typeface="Arial" panose="020B0604020202020204" pitchFamily="34" charset="0"/>
              </a:rPr>
              <a:t>Underestimating or not correctly understanding competitive activity or retaliatory response.</a:t>
            </a:r>
          </a:p>
          <a:p>
            <a:pPr lvl="1" eaLnBrk="1" hangingPunct="1"/>
            <a:r>
              <a:rPr lang="en-US" altLang="en-US" sz="2200" dirty="0">
                <a:latin typeface="Arial" panose="020B0604020202020204" pitchFamily="34" charset="0"/>
                <a:cs typeface="Arial" panose="020B0604020202020204" pitchFamily="34" charset="0"/>
              </a:rPr>
              <a:t>Poor timing of market entry.</a:t>
            </a:r>
          </a:p>
          <a:p>
            <a:pPr lvl="1" eaLnBrk="1" hangingPunct="1"/>
            <a:r>
              <a:rPr lang="en-US" altLang="en-US" sz="2200" dirty="0">
                <a:latin typeface="Arial" panose="020B0604020202020204" pitchFamily="34" charset="0"/>
                <a:cs typeface="Arial" panose="020B0604020202020204" pitchFamily="34" charset="0"/>
              </a:rPr>
              <a:t>Wrong distribution channels.</a:t>
            </a:r>
          </a:p>
          <a:p>
            <a:pPr lvl="1" eaLnBrk="1" hangingPunct="1"/>
            <a:endParaRPr lang="en-US" altLang="en-US" sz="2200" dirty="0">
              <a:latin typeface="Arial" panose="020B0604020202020204" pitchFamily="34" charset="0"/>
              <a:cs typeface="Arial" panose="020B0604020202020204" pitchFamily="34" charset="0"/>
            </a:endParaRPr>
          </a:p>
          <a:p>
            <a:pPr lvl="1" eaLnBrk="1" hangingPunct="1"/>
            <a:endParaRPr lang="en-US" altLang="en-US" sz="2200"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2D5F9C5E-2183-458A-BCB0-10DD074A9E8F}"/>
              </a:ext>
            </a:extLst>
          </p:cNvPr>
          <p:cNvSpPr>
            <a:spLocks noGrp="1"/>
          </p:cNvSpPr>
          <p:nvPr>
            <p:ph type="dt" sz="half" idx="10"/>
          </p:nvPr>
        </p:nvSpPr>
        <p:spPr/>
        <p:txBody>
          <a:bodyPr/>
          <a:lstStyle/>
          <a:p>
            <a:fld id="{4C415C8C-7A06-4A66-8BE8-5201E8BB198A}" type="datetime1">
              <a:rPr lang="en-ZA" smtClean="0"/>
              <a:t>2022/10/12</a:t>
            </a:fld>
            <a:endParaRPr lang="en-ZA"/>
          </a:p>
        </p:txBody>
      </p:sp>
      <p:sp>
        <p:nvSpPr>
          <p:cNvPr id="5" name="Slide Number Placeholder 4">
            <a:extLst>
              <a:ext uri="{FF2B5EF4-FFF2-40B4-BE49-F238E27FC236}">
                <a16:creationId xmlns:a16="http://schemas.microsoft.com/office/drawing/2014/main" id="{3E877642-A998-4FD4-B24B-C64C11304987}"/>
              </a:ext>
            </a:extLst>
          </p:cNvPr>
          <p:cNvSpPr>
            <a:spLocks noGrp="1"/>
          </p:cNvSpPr>
          <p:nvPr>
            <p:ph type="sldNum" sz="quarter" idx="12"/>
          </p:nvPr>
        </p:nvSpPr>
        <p:spPr/>
        <p:txBody>
          <a:bodyPr/>
          <a:lstStyle/>
          <a:p>
            <a:fld id="{B481C59A-629F-4652-BAAD-CB261C414506}" type="slidenum">
              <a:rPr lang="en-ZA" smtClean="0"/>
              <a:t>24</a:t>
            </a:fld>
            <a:endParaRPr lang="en-ZA"/>
          </a:p>
        </p:txBody>
      </p:sp>
    </p:spTree>
    <p:custDataLst>
      <p:tags r:id="rId1"/>
    </p:custDataLst>
    <p:extLst>
      <p:ext uri="{BB962C8B-B14F-4D97-AF65-F5344CB8AC3E}">
        <p14:creationId xmlns:p14="http://schemas.microsoft.com/office/powerpoint/2010/main" val="387668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latin typeface="Zurich BT" pitchFamily="-55" charset="0"/>
              </a:rPr>
              <a:t>Elements of a product</a:t>
            </a:r>
            <a:endParaRPr lang="en-ZA" sz="3200" dirty="0"/>
          </a:p>
        </p:txBody>
      </p:sp>
      <p:sp>
        <p:nvSpPr>
          <p:cNvPr id="3" name="Content Placeholder 2"/>
          <p:cNvSpPr>
            <a:spLocks noGrp="1"/>
          </p:cNvSpPr>
          <p:nvPr>
            <p:ph idx="1"/>
          </p:nvPr>
        </p:nvSpPr>
        <p:spPr>
          <a:xfrm>
            <a:off x="1945201" y="1631324"/>
            <a:ext cx="6591985" cy="3777622"/>
          </a:xfrm>
        </p:spPr>
        <p:txBody>
          <a:bodyPr/>
          <a:lstStyle/>
          <a:p>
            <a:pPr marL="109537" indent="0">
              <a:buNone/>
              <a:defRPr/>
            </a:pPr>
            <a:r>
              <a:rPr lang="en-US" altLang="en-US" sz="2200" dirty="0"/>
              <a:t>A product consists of various elements. Two important ones are:</a:t>
            </a:r>
          </a:p>
          <a:p>
            <a:pPr>
              <a:defRPr/>
            </a:pPr>
            <a:r>
              <a:rPr lang="en-US" altLang="en-US" sz="2200" dirty="0"/>
              <a:t>Brand (name, logo, slogan)</a:t>
            </a:r>
          </a:p>
          <a:p>
            <a:pPr>
              <a:defRPr/>
            </a:pPr>
            <a:r>
              <a:rPr lang="en-US" altLang="en-US" sz="2200" dirty="0"/>
              <a:t>Packaging &amp; label</a:t>
            </a:r>
          </a:p>
          <a:p>
            <a:pPr marL="0" indent="0">
              <a:buNone/>
            </a:pPr>
            <a:endParaRPr lang="en-ZA" dirty="0"/>
          </a:p>
        </p:txBody>
      </p:sp>
      <p:sp>
        <p:nvSpPr>
          <p:cNvPr id="7" name="Date Placeholder 6">
            <a:extLst>
              <a:ext uri="{FF2B5EF4-FFF2-40B4-BE49-F238E27FC236}">
                <a16:creationId xmlns:a16="http://schemas.microsoft.com/office/drawing/2014/main" id="{91FB5474-6ACC-4755-A70C-6EE4C054BB2D}"/>
              </a:ext>
            </a:extLst>
          </p:cNvPr>
          <p:cNvSpPr>
            <a:spLocks noGrp="1"/>
          </p:cNvSpPr>
          <p:nvPr>
            <p:ph type="dt" sz="half" idx="10"/>
          </p:nvPr>
        </p:nvSpPr>
        <p:spPr/>
        <p:txBody>
          <a:bodyPr/>
          <a:lstStyle/>
          <a:p>
            <a:fld id="{94DCCFAE-20BD-4FDD-9CD2-3F3133BA5061}" type="datetime1">
              <a:rPr lang="en-ZA" smtClean="0"/>
              <a:t>2022/10/12</a:t>
            </a:fld>
            <a:endParaRPr lang="en-ZA"/>
          </a:p>
        </p:txBody>
      </p:sp>
      <p:sp>
        <p:nvSpPr>
          <p:cNvPr id="8" name="Slide Number Placeholder 7">
            <a:extLst>
              <a:ext uri="{FF2B5EF4-FFF2-40B4-BE49-F238E27FC236}">
                <a16:creationId xmlns:a16="http://schemas.microsoft.com/office/drawing/2014/main" id="{8B7F89D3-BC7E-4229-B3D2-929C3FA665FA}"/>
              </a:ext>
            </a:extLst>
          </p:cNvPr>
          <p:cNvSpPr>
            <a:spLocks noGrp="1"/>
          </p:cNvSpPr>
          <p:nvPr>
            <p:ph type="sldNum" sz="quarter" idx="12"/>
          </p:nvPr>
        </p:nvSpPr>
        <p:spPr/>
        <p:txBody>
          <a:bodyPr/>
          <a:lstStyle/>
          <a:p>
            <a:fld id="{B481C59A-629F-4652-BAAD-CB261C414506}" type="slidenum">
              <a:rPr lang="en-ZA" smtClean="0"/>
              <a:t>25</a:t>
            </a:fld>
            <a:endParaRPr lang="en-ZA"/>
          </a:p>
        </p:txBody>
      </p:sp>
      <p:pic>
        <p:nvPicPr>
          <p:cNvPr id="4" name="Picture 3">
            <a:extLst>
              <a:ext uri="{FF2B5EF4-FFF2-40B4-BE49-F238E27FC236}">
                <a16:creationId xmlns:a16="http://schemas.microsoft.com/office/drawing/2014/main" id="{9FA7770F-87D3-4CE7-AA83-789B9587C1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81368" y="2506400"/>
            <a:ext cx="2490760" cy="3492000"/>
          </a:xfrm>
          <a:prstGeom prst="rect">
            <a:avLst/>
          </a:prstGeom>
        </p:spPr>
      </p:pic>
      <p:sp>
        <p:nvSpPr>
          <p:cNvPr id="5" name="Rectangle 4">
            <a:extLst>
              <a:ext uri="{FF2B5EF4-FFF2-40B4-BE49-F238E27FC236}">
                <a16:creationId xmlns:a16="http://schemas.microsoft.com/office/drawing/2014/main" id="{E39433F7-95D6-4858-8873-D733B900B4D3}"/>
              </a:ext>
            </a:extLst>
          </p:cNvPr>
          <p:cNvSpPr/>
          <p:nvPr/>
        </p:nvSpPr>
        <p:spPr>
          <a:xfrm>
            <a:off x="1162948" y="6135089"/>
            <a:ext cx="4572000" cy="215444"/>
          </a:xfrm>
          <a:prstGeom prst="rect">
            <a:avLst/>
          </a:prstGeom>
        </p:spPr>
        <p:txBody>
          <a:bodyPr>
            <a:spAutoFit/>
          </a:bodyPr>
          <a:lstStyle/>
          <a:p>
            <a:r>
              <a:rPr lang="en-ZA" sz="800" dirty="0"/>
              <a:t>https://i1.adis.ws/i/truworths/prod1490786_1?w=2020&amp;h=2832&amp;img404=404&amp;v=1</a:t>
            </a:r>
          </a:p>
        </p:txBody>
      </p:sp>
    </p:spTree>
    <p:custDataLst>
      <p:tags r:id="rId1"/>
    </p:custDataLst>
    <p:extLst>
      <p:ext uri="{BB962C8B-B14F-4D97-AF65-F5344CB8AC3E}">
        <p14:creationId xmlns:p14="http://schemas.microsoft.com/office/powerpoint/2010/main" val="368096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671290"/>
          </a:xfrm>
        </p:spPr>
        <p:txBody>
          <a:bodyPr>
            <a:normAutofit/>
          </a:bodyPr>
          <a:lstStyle/>
          <a:p>
            <a:r>
              <a:rPr lang="en-GB" altLang="en-US" sz="3200" dirty="0"/>
              <a:t>Branding:  Elements of a brand </a:t>
            </a:r>
            <a:endParaRPr lang="en-ZA" sz="3200" dirty="0"/>
          </a:p>
        </p:txBody>
      </p:sp>
      <p:sp>
        <p:nvSpPr>
          <p:cNvPr id="3" name="Content Placeholder 2"/>
          <p:cNvSpPr>
            <a:spLocks noGrp="1"/>
          </p:cNvSpPr>
          <p:nvPr>
            <p:ph idx="1"/>
          </p:nvPr>
        </p:nvSpPr>
        <p:spPr>
          <a:xfrm>
            <a:off x="1942415" y="1426029"/>
            <a:ext cx="6591985" cy="4953000"/>
          </a:xfrm>
        </p:spPr>
        <p:txBody>
          <a:bodyPr>
            <a:normAutofit/>
          </a:bodyPr>
          <a:lstStyle/>
          <a:p>
            <a:pPr marL="0" indent="0">
              <a:buNone/>
            </a:pPr>
            <a:r>
              <a:rPr lang="en-US" sz="2200" dirty="0">
                <a:latin typeface="+mj-lt"/>
              </a:rPr>
              <a:t>Name, term, symbol, design, logo, slogan </a:t>
            </a:r>
            <a:r>
              <a:rPr lang="en-US" sz="2200" dirty="0">
                <a:solidFill>
                  <a:srgbClr val="FF0000"/>
                </a:solidFill>
                <a:latin typeface="+mj-lt"/>
              </a:rPr>
              <a:t>or combination </a:t>
            </a:r>
            <a:r>
              <a:rPr lang="en-US" sz="2200" dirty="0">
                <a:latin typeface="+mj-lt"/>
              </a:rPr>
              <a:t>thereof that </a:t>
            </a:r>
            <a:r>
              <a:rPr lang="en-US" sz="2200" dirty="0">
                <a:solidFill>
                  <a:srgbClr val="FF0000"/>
                </a:solidFill>
                <a:latin typeface="+mj-lt"/>
              </a:rPr>
              <a:t>identifies</a:t>
            </a:r>
            <a:r>
              <a:rPr lang="en-US" sz="2200" dirty="0">
                <a:latin typeface="+mj-lt"/>
              </a:rPr>
              <a:t> a seller’s products and</a:t>
            </a:r>
            <a:r>
              <a:rPr lang="en-US" sz="2200" dirty="0">
                <a:solidFill>
                  <a:srgbClr val="FF0000"/>
                </a:solidFill>
                <a:latin typeface="+mj-lt"/>
              </a:rPr>
              <a:t> differentiates </a:t>
            </a:r>
            <a:r>
              <a:rPr lang="en-US" sz="2200" dirty="0">
                <a:latin typeface="+mj-lt"/>
              </a:rPr>
              <a:t>them from competitors’ products.</a:t>
            </a:r>
          </a:p>
          <a:p>
            <a:pPr>
              <a:buFont typeface="Wingdings" panose="05000000000000000000" pitchFamily="2" charset="2"/>
              <a:buChar char="Ø"/>
            </a:pPr>
            <a:r>
              <a:rPr lang="en-US" sz="2200" dirty="0">
                <a:latin typeface="+mj-lt"/>
              </a:rPr>
              <a:t>Brand name/term: 	  </a:t>
            </a:r>
          </a:p>
          <a:p>
            <a:pPr marL="0" indent="0">
              <a:buNone/>
            </a:pPr>
            <a:endParaRPr lang="en-US" sz="2200" dirty="0">
              <a:latin typeface="+mj-lt"/>
            </a:endParaRPr>
          </a:p>
          <a:p>
            <a:pPr>
              <a:buFont typeface="Wingdings" panose="05000000000000000000" pitchFamily="2" charset="2"/>
              <a:buChar char="Ø"/>
            </a:pPr>
            <a:r>
              <a:rPr lang="en-US" sz="2200" dirty="0">
                <a:latin typeface="+mj-lt"/>
              </a:rPr>
              <a:t>Symbol/design/logo: </a:t>
            </a:r>
          </a:p>
          <a:p>
            <a:pPr>
              <a:buFont typeface="Wingdings" panose="05000000000000000000" pitchFamily="2" charset="2"/>
              <a:buChar char="Ø"/>
            </a:pPr>
            <a:endParaRPr lang="en-US" sz="2200" dirty="0">
              <a:latin typeface="+mj-lt"/>
            </a:endParaRPr>
          </a:p>
          <a:p>
            <a:pPr marL="0" indent="0">
              <a:buNone/>
            </a:pPr>
            <a:endParaRPr lang="en-ZA" sz="2200" dirty="0">
              <a:latin typeface="+mj-lt"/>
            </a:endParaRPr>
          </a:p>
          <a:p>
            <a:pPr>
              <a:buFont typeface="Wingdings" panose="05000000000000000000" pitchFamily="2" charset="2"/>
              <a:buChar char="Ø"/>
            </a:pPr>
            <a:r>
              <a:rPr lang="en-ZA" sz="2200" dirty="0">
                <a:latin typeface="+mj-lt"/>
              </a:rPr>
              <a:t>Slogan:  </a:t>
            </a:r>
          </a:p>
        </p:txBody>
      </p:sp>
      <p:sp>
        <p:nvSpPr>
          <p:cNvPr id="9" name="Date Placeholder 8">
            <a:extLst>
              <a:ext uri="{FF2B5EF4-FFF2-40B4-BE49-F238E27FC236}">
                <a16:creationId xmlns:a16="http://schemas.microsoft.com/office/drawing/2014/main" id="{15254E39-9089-4A92-A06E-6C2FB6EAE33F}"/>
              </a:ext>
            </a:extLst>
          </p:cNvPr>
          <p:cNvSpPr>
            <a:spLocks noGrp="1"/>
          </p:cNvSpPr>
          <p:nvPr>
            <p:ph type="dt" sz="half" idx="10"/>
          </p:nvPr>
        </p:nvSpPr>
        <p:spPr/>
        <p:txBody>
          <a:bodyPr/>
          <a:lstStyle/>
          <a:p>
            <a:fld id="{8EF6C236-5B5F-4D7D-BB60-C3B2DF7993C6}" type="datetime1">
              <a:rPr lang="en-ZA" smtClean="0"/>
              <a:t>2022/10/12</a:t>
            </a:fld>
            <a:endParaRPr lang="en-ZA"/>
          </a:p>
        </p:txBody>
      </p:sp>
      <p:sp>
        <p:nvSpPr>
          <p:cNvPr id="10" name="Slide Number Placeholder 9">
            <a:extLst>
              <a:ext uri="{FF2B5EF4-FFF2-40B4-BE49-F238E27FC236}">
                <a16:creationId xmlns:a16="http://schemas.microsoft.com/office/drawing/2014/main" id="{D0F27E63-5713-49F9-BC69-79D7843FEFFF}"/>
              </a:ext>
            </a:extLst>
          </p:cNvPr>
          <p:cNvSpPr>
            <a:spLocks noGrp="1"/>
          </p:cNvSpPr>
          <p:nvPr>
            <p:ph type="sldNum" sz="quarter" idx="12"/>
          </p:nvPr>
        </p:nvSpPr>
        <p:spPr/>
        <p:txBody>
          <a:bodyPr/>
          <a:lstStyle/>
          <a:p>
            <a:fld id="{B481C59A-629F-4652-BAAD-CB261C414506}" type="slidenum">
              <a:rPr lang="en-ZA" smtClean="0"/>
              <a:t>26</a:t>
            </a:fld>
            <a:endParaRPr lang="en-ZA"/>
          </a:p>
        </p:txBody>
      </p:sp>
      <p:sp>
        <p:nvSpPr>
          <p:cNvPr id="5" name="TextBox 4">
            <a:extLst>
              <a:ext uri="{FF2B5EF4-FFF2-40B4-BE49-F238E27FC236}">
                <a16:creationId xmlns:a16="http://schemas.microsoft.com/office/drawing/2014/main" id="{62BB5F34-3046-410B-A878-911A254CE441}"/>
              </a:ext>
            </a:extLst>
          </p:cNvPr>
          <p:cNvSpPr txBox="1"/>
          <p:nvPr/>
        </p:nvSpPr>
        <p:spPr>
          <a:xfrm>
            <a:off x="1436913" y="6505260"/>
            <a:ext cx="5475515" cy="215444"/>
          </a:xfrm>
          <a:prstGeom prst="rect">
            <a:avLst/>
          </a:prstGeom>
          <a:noFill/>
        </p:spPr>
        <p:txBody>
          <a:bodyPr wrap="square" rtlCol="0">
            <a:spAutoFit/>
          </a:bodyPr>
          <a:lstStyle/>
          <a:p>
            <a:r>
              <a:rPr lang="en-ZA" sz="800" dirty="0"/>
              <a:t>https://akm-img-a-in.tosshub.com/indiatoday/images/story/201707/nike-647_071117061035.jpg?size=770:433</a:t>
            </a:r>
          </a:p>
        </p:txBody>
      </p:sp>
    </p:spTree>
    <p:extLst>
      <p:ext uri="{BB962C8B-B14F-4D97-AF65-F5344CB8AC3E}">
        <p14:creationId xmlns:p14="http://schemas.microsoft.com/office/powerpoint/2010/main" val="323486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268710"/>
            <a:ext cx="6589199" cy="793210"/>
          </a:xfrm>
        </p:spPr>
        <p:txBody>
          <a:bodyPr>
            <a:noAutofit/>
          </a:bodyPr>
          <a:lstStyle/>
          <a:p>
            <a:pPr lvl="0"/>
            <a:r>
              <a:rPr lang="en-ZA" sz="3200" dirty="0">
                <a:solidFill>
                  <a:srgbClr val="000000"/>
                </a:solidFill>
              </a:rPr>
              <a:t>What is a good brand name?</a:t>
            </a:r>
          </a:p>
        </p:txBody>
      </p:sp>
      <p:sp>
        <p:nvSpPr>
          <p:cNvPr id="3" name="Content Placeholder 2"/>
          <p:cNvSpPr>
            <a:spLocks noGrp="1"/>
          </p:cNvSpPr>
          <p:nvPr>
            <p:ph idx="1"/>
          </p:nvPr>
        </p:nvSpPr>
        <p:spPr>
          <a:xfrm>
            <a:off x="1351132" y="904952"/>
            <a:ext cx="7204700" cy="5005991"/>
          </a:xfrm>
        </p:spPr>
        <p:txBody>
          <a:bodyPr>
            <a:normAutofit lnSpcReduction="10000"/>
          </a:bodyPr>
          <a:lstStyle/>
          <a:p>
            <a:pPr>
              <a:spcBef>
                <a:spcPts val="0"/>
              </a:spcBef>
              <a:spcAft>
                <a:spcPts val="600"/>
              </a:spcAft>
            </a:pPr>
            <a:endParaRPr lang="en-US" sz="2000" dirty="0"/>
          </a:p>
          <a:p>
            <a:pPr>
              <a:spcBef>
                <a:spcPts val="0"/>
              </a:spcBef>
              <a:spcAft>
                <a:spcPts val="600"/>
              </a:spcAft>
            </a:pPr>
            <a:r>
              <a:rPr lang="en-US" sz="2000" dirty="0"/>
              <a:t>The name should be easy for customers to say, </a:t>
            </a:r>
          </a:p>
          <a:p>
            <a:pPr marL="0" indent="0">
              <a:spcBef>
                <a:spcPts val="0"/>
              </a:spcBef>
              <a:spcAft>
                <a:spcPts val="600"/>
              </a:spcAft>
              <a:buNone/>
            </a:pPr>
            <a:r>
              <a:rPr lang="en-US" sz="2000" dirty="0"/>
              <a:t>     spell and remember.</a:t>
            </a:r>
          </a:p>
          <a:p>
            <a:pPr>
              <a:spcBef>
                <a:spcPts val="0"/>
              </a:spcBef>
              <a:spcAft>
                <a:spcPts val="600"/>
              </a:spcAft>
            </a:pPr>
            <a:endParaRPr lang="en-US" sz="2900" dirty="0"/>
          </a:p>
          <a:p>
            <a:pPr>
              <a:spcBef>
                <a:spcPts val="0"/>
              </a:spcBef>
              <a:spcAft>
                <a:spcPts val="600"/>
              </a:spcAft>
            </a:pPr>
            <a:endParaRPr lang="en-US" sz="2000" dirty="0"/>
          </a:p>
          <a:p>
            <a:pPr>
              <a:spcBef>
                <a:spcPts val="0"/>
              </a:spcBef>
              <a:spcAft>
                <a:spcPts val="600"/>
              </a:spcAft>
            </a:pPr>
            <a:r>
              <a:rPr lang="en-US" sz="2000" dirty="0"/>
              <a:t>The name should indicate the product’s major benefits </a:t>
            </a:r>
          </a:p>
          <a:p>
            <a:pPr marL="0" indent="0">
              <a:spcBef>
                <a:spcPts val="0"/>
              </a:spcBef>
              <a:spcAft>
                <a:spcPts val="600"/>
              </a:spcAft>
              <a:buNone/>
            </a:pPr>
            <a:r>
              <a:rPr lang="en-US" sz="2000" dirty="0"/>
              <a:t>and suggest a product’s uses and special characteristics.</a:t>
            </a:r>
          </a:p>
          <a:p>
            <a:pPr>
              <a:spcBef>
                <a:spcPts val="0"/>
              </a:spcBef>
              <a:spcAft>
                <a:spcPts val="600"/>
              </a:spcAft>
            </a:pPr>
            <a:endParaRPr lang="en-US" sz="4200" dirty="0"/>
          </a:p>
          <a:p>
            <a:pPr>
              <a:spcBef>
                <a:spcPts val="0"/>
              </a:spcBef>
              <a:spcAft>
                <a:spcPts val="600"/>
              </a:spcAft>
            </a:pPr>
            <a:r>
              <a:rPr lang="en-US" sz="2000" dirty="0"/>
              <a:t>The brand name should be unique.</a:t>
            </a:r>
          </a:p>
          <a:p>
            <a:endParaRPr lang="en-ZA" sz="2200" dirty="0"/>
          </a:p>
          <a:p>
            <a:r>
              <a:rPr lang="en-ZA" sz="2200" dirty="0"/>
              <a:t>Do these brands fulfil the requirements of a good brand name?</a:t>
            </a:r>
          </a:p>
        </p:txBody>
      </p:sp>
      <p:sp>
        <p:nvSpPr>
          <p:cNvPr id="9" name="Date Placeholder 8">
            <a:extLst>
              <a:ext uri="{FF2B5EF4-FFF2-40B4-BE49-F238E27FC236}">
                <a16:creationId xmlns:a16="http://schemas.microsoft.com/office/drawing/2014/main" id="{687931ED-C975-4760-B790-7257B1F2D982}"/>
              </a:ext>
            </a:extLst>
          </p:cNvPr>
          <p:cNvSpPr>
            <a:spLocks noGrp="1"/>
          </p:cNvSpPr>
          <p:nvPr>
            <p:ph type="dt" sz="half" idx="10"/>
          </p:nvPr>
        </p:nvSpPr>
        <p:spPr/>
        <p:txBody>
          <a:bodyPr/>
          <a:lstStyle/>
          <a:p>
            <a:fld id="{54B28892-29A0-4C43-9D29-6D349301FD85}" type="datetime1">
              <a:rPr lang="en-ZA" smtClean="0"/>
              <a:t>2022/10/12</a:t>
            </a:fld>
            <a:endParaRPr lang="en-ZA"/>
          </a:p>
        </p:txBody>
      </p:sp>
      <p:sp>
        <p:nvSpPr>
          <p:cNvPr id="10" name="Slide Number Placeholder 9">
            <a:extLst>
              <a:ext uri="{FF2B5EF4-FFF2-40B4-BE49-F238E27FC236}">
                <a16:creationId xmlns:a16="http://schemas.microsoft.com/office/drawing/2014/main" id="{27B80CA8-379B-4876-A38A-0FCF8602EC84}"/>
              </a:ext>
            </a:extLst>
          </p:cNvPr>
          <p:cNvSpPr>
            <a:spLocks noGrp="1"/>
          </p:cNvSpPr>
          <p:nvPr>
            <p:ph type="sldNum" sz="quarter" idx="12"/>
          </p:nvPr>
        </p:nvSpPr>
        <p:spPr/>
        <p:txBody>
          <a:bodyPr/>
          <a:lstStyle/>
          <a:p>
            <a:fld id="{B481C59A-629F-4652-BAAD-CB261C414506}" type="slidenum">
              <a:rPr lang="en-ZA" smtClean="0"/>
              <a:t>27</a:t>
            </a:fld>
            <a:endParaRPr lang="en-ZA"/>
          </a:p>
        </p:txBody>
      </p:sp>
      <p:sp>
        <p:nvSpPr>
          <p:cNvPr id="4" name="TextBox 3">
            <a:extLst>
              <a:ext uri="{FF2B5EF4-FFF2-40B4-BE49-F238E27FC236}">
                <a16:creationId xmlns:a16="http://schemas.microsoft.com/office/drawing/2014/main" id="{533F2576-44C8-4501-89FE-A2D1DC27A76C}"/>
              </a:ext>
            </a:extLst>
          </p:cNvPr>
          <p:cNvSpPr txBox="1"/>
          <p:nvPr/>
        </p:nvSpPr>
        <p:spPr>
          <a:xfrm>
            <a:off x="2253343" y="5910943"/>
            <a:ext cx="3777343" cy="369332"/>
          </a:xfrm>
          <a:prstGeom prst="rect">
            <a:avLst/>
          </a:prstGeom>
          <a:noFill/>
        </p:spPr>
        <p:txBody>
          <a:bodyPr wrap="square" rtlCol="0">
            <a:spAutoFit/>
          </a:bodyPr>
          <a:lstStyle/>
          <a:p>
            <a:endParaRPr lang="en-ZA" dirty="0"/>
          </a:p>
        </p:txBody>
      </p:sp>
      <p:pic>
        <p:nvPicPr>
          <p:cNvPr id="5" name="Picture 4">
            <a:extLst>
              <a:ext uri="{FF2B5EF4-FFF2-40B4-BE49-F238E27FC236}">
                <a16:creationId xmlns:a16="http://schemas.microsoft.com/office/drawing/2014/main" id="{EDCD7A2C-4E5E-4E83-9F89-8D388258234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32769" y="1269739"/>
            <a:ext cx="1051897" cy="792000"/>
          </a:xfrm>
          <a:prstGeom prst="rect">
            <a:avLst/>
          </a:prstGeom>
        </p:spPr>
      </p:pic>
      <p:pic>
        <p:nvPicPr>
          <p:cNvPr id="7" name="Picture 6">
            <a:extLst>
              <a:ext uri="{FF2B5EF4-FFF2-40B4-BE49-F238E27FC236}">
                <a16:creationId xmlns:a16="http://schemas.microsoft.com/office/drawing/2014/main" id="{8363FD32-99B6-42EE-A5A1-964E484DD7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3960" y="2907000"/>
            <a:ext cx="950706" cy="1044000"/>
          </a:xfrm>
          <a:prstGeom prst="rect">
            <a:avLst/>
          </a:prstGeom>
        </p:spPr>
      </p:pic>
      <p:pic>
        <p:nvPicPr>
          <p:cNvPr id="11" name="Picture 10">
            <a:extLst>
              <a:ext uri="{FF2B5EF4-FFF2-40B4-BE49-F238E27FC236}">
                <a16:creationId xmlns:a16="http://schemas.microsoft.com/office/drawing/2014/main" id="{EA1CFAFB-5AD1-40E3-BCF5-A99D015E545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04666" y="4309754"/>
            <a:ext cx="1080000" cy="1080000"/>
          </a:xfrm>
          <a:prstGeom prst="rect">
            <a:avLst/>
          </a:prstGeom>
        </p:spPr>
      </p:pic>
      <p:sp>
        <p:nvSpPr>
          <p:cNvPr id="12" name="TextBox 11">
            <a:extLst>
              <a:ext uri="{FF2B5EF4-FFF2-40B4-BE49-F238E27FC236}">
                <a16:creationId xmlns:a16="http://schemas.microsoft.com/office/drawing/2014/main" id="{B1AF4FBA-DE4C-424A-AC71-C8F614E26BFE}"/>
              </a:ext>
            </a:extLst>
          </p:cNvPr>
          <p:cNvSpPr txBox="1"/>
          <p:nvPr/>
        </p:nvSpPr>
        <p:spPr>
          <a:xfrm>
            <a:off x="803717" y="6152306"/>
            <a:ext cx="8023172" cy="477054"/>
          </a:xfrm>
          <a:prstGeom prst="rect">
            <a:avLst/>
          </a:prstGeom>
          <a:noFill/>
        </p:spPr>
        <p:txBody>
          <a:bodyPr wrap="square" rtlCol="0">
            <a:spAutoFit/>
          </a:bodyPr>
          <a:lstStyle/>
          <a:p>
            <a:r>
              <a:rPr lang="en-ZA" sz="500" dirty="0">
                <a:hlinkClick r:id="rId6"/>
              </a:rPr>
              <a:t>https://carfromjapan.com/article/industry-knowledge/meaning-of-hyundai-logo-revealed/</a:t>
            </a:r>
            <a:endParaRPr lang="en-ZA" sz="500" dirty="0"/>
          </a:p>
          <a:p>
            <a:r>
              <a:rPr lang="en-ZA" sz="500" dirty="0"/>
              <a:t>https://www.google.com/</a:t>
            </a:r>
            <a:r>
              <a:rPr lang="en-ZA" sz="500" dirty="0" err="1"/>
              <a:t>imgres?imgurl</a:t>
            </a:r>
            <a:r>
              <a:rPr lang="en-ZA" sz="500" dirty="0"/>
              <a:t>=https%3A%2F%2Fcdn.worldvectorlogo.com%2Flogos%2Fnational-1.svg&amp;imgrefurl=https%3A%2F%2Fworldvectorlogo.com%2Flogo%2Fnational-1&amp;tbnid=X2kNrSEoGltotM&amp;vet=12ahUKEwikz6Or9_fsAhXr2OAKHff4DZIQMyhSegQIARB1..i&amp;docid=bwWuUR300O4NTM&amp;w=2500&amp;h=2500&amp;q=national%20logo%20images%20free&amp;ved=2ahUKEwikz6Or9_fsAhXr2OAKHff4DZIQMyhSegQIARB1</a:t>
            </a:r>
          </a:p>
          <a:p>
            <a:r>
              <a:rPr lang="en-ZA" sz="500" dirty="0"/>
              <a:t>https://www.google.com/</a:t>
            </a:r>
            <a:r>
              <a:rPr lang="en-ZA" sz="500" dirty="0" err="1"/>
              <a:t>imgres?imgurl</a:t>
            </a:r>
            <a:r>
              <a:rPr lang="en-ZA" sz="500" dirty="0"/>
              <a:t>=http%3A%2F%2Fpngimg.com%2Fuploads%2Fapple_logo%2Fapple_logo_PNG19678.png&amp;imgrefurl=http%3A%2F%2Fpngimg.com%2Fimgs%2Flogos%2Fapple_logo%2F&amp;tbnid=081QjPDwXUQv9M&amp;vet=12ahUKEwjWosHW9vfsAhWs2-AKHRiUA1cQMygMegUIARDCAQ..i&amp;docid=GyrBUuhaBVs2eM&amp;w=2000&amp;h=2200&amp;q=apple%20logo%20images%20free&amp;ved=2ahUKEwjWosHW9vfsAhWs2-AKHRiUA1cQMygMegUIARDCAQ</a:t>
            </a:r>
          </a:p>
        </p:txBody>
      </p:sp>
    </p:spTree>
    <p:custDataLst>
      <p:tags r:id="rId1"/>
    </p:custDataLst>
    <p:extLst>
      <p:ext uri="{BB962C8B-B14F-4D97-AF65-F5344CB8AC3E}">
        <p14:creationId xmlns:p14="http://schemas.microsoft.com/office/powerpoint/2010/main" val="35283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8D97-8AC5-4975-A767-43F259983256}"/>
              </a:ext>
            </a:extLst>
          </p:cNvPr>
          <p:cNvSpPr>
            <a:spLocks noGrp="1"/>
          </p:cNvSpPr>
          <p:nvPr>
            <p:ph type="title"/>
          </p:nvPr>
        </p:nvSpPr>
        <p:spPr/>
        <p:txBody>
          <a:bodyPr>
            <a:normAutofit/>
          </a:bodyPr>
          <a:lstStyle/>
          <a:p>
            <a:r>
              <a:rPr lang="en-ZA" sz="3200" dirty="0"/>
              <a:t>How to come up with a brand name for a product/business</a:t>
            </a:r>
          </a:p>
        </p:txBody>
      </p:sp>
      <p:sp>
        <p:nvSpPr>
          <p:cNvPr id="3" name="Content Placeholder 2">
            <a:extLst>
              <a:ext uri="{FF2B5EF4-FFF2-40B4-BE49-F238E27FC236}">
                <a16:creationId xmlns:a16="http://schemas.microsoft.com/office/drawing/2014/main" id="{21AA5EF0-80D0-40A7-A8FE-4F7A006647D5}"/>
              </a:ext>
            </a:extLst>
          </p:cNvPr>
          <p:cNvSpPr>
            <a:spLocks noGrp="1"/>
          </p:cNvSpPr>
          <p:nvPr>
            <p:ph idx="1"/>
          </p:nvPr>
        </p:nvSpPr>
        <p:spPr/>
        <p:txBody>
          <a:bodyPr/>
          <a:lstStyle/>
          <a:p>
            <a:r>
              <a:rPr lang="en-US" dirty="0">
                <a:hlinkClick r:id="rId2"/>
              </a:rPr>
              <a:t>(215) How to Name Your Business (Step-By-Step) - YouTube</a:t>
            </a:r>
            <a:endParaRPr lang="en-ZA" dirty="0"/>
          </a:p>
        </p:txBody>
      </p:sp>
      <p:sp>
        <p:nvSpPr>
          <p:cNvPr id="4" name="Date Placeholder 3">
            <a:extLst>
              <a:ext uri="{FF2B5EF4-FFF2-40B4-BE49-F238E27FC236}">
                <a16:creationId xmlns:a16="http://schemas.microsoft.com/office/drawing/2014/main" id="{AA7F1AF0-7081-49EA-9D1E-DD2A9C5AA61B}"/>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43E2769B-8A67-4676-AD4D-957F07DA42FE}"/>
              </a:ext>
            </a:extLst>
          </p:cNvPr>
          <p:cNvSpPr>
            <a:spLocks noGrp="1"/>
          </p:cNvSpPr>
          <p:nvPr>
            <p:ph type="sldNum" sz="quarter" idx="12"/>
          </p:nvPr>
        </p:nvSpPr>
        <p:spPr/>
        <p:txBody>
          <a:bodyPr/>
          <a:lstStyle/>
          <a:p>
            <a:fld id="{B481C59A-629F-4652-BAAD-CB261C414506}" type="slidenum">
              <a:rPr lang="en-ZA" smtClean="0"/>
              <a:t>28</a:t>
            </a:fld>
            <a:endParaRPr lang="en-ZA"/>
          </a:p>
        </p:txBody>
      </p:sp>
    </p:spTree>
    <p:extLst>
      <p:ext uri="{BB962C8B-B14F-4D97-AF65-F5344CB8AC3E}">
        <p14:creationId xmlns:p14="http://schemas.microsoft.com/office/powerpoint/2010/main" val="3611329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Mistakes with brand names in international markets</a:t>
            </a:r>
            <a:endParaRPr lang="en-ZA" sz="3200" dirty="0"/>
          </a:p>
        </p:txBody>
      </p:sp>
      <p:sp>
        <p:nvSpPr>
          <p:cNvPr id="3" name="Content Placeholder 2"/>
          <p:cNvSpPr>
            <a:spLocks noGrp="1"/>
          </p:cNvSpPr>
          <p:nvPr>
            <p:ph idx="1"/>
          </p:nvPr>
        </p:nvSpPr>
        <p:spPr/>
        <p:txBody>
          <a:bodyPr>
            <a:noAutofit/>
          </a:bodyPr>
          <a:lstStyle/>
          <a:p>
            <a:pPr marL="107950" indent="0">
              <a:buNone/>
            </a:pPr>
            <a:r>
              <a:rPr lang="en-US" altLang="en-US" sz="2200" dirty="0">
                <a:latin typeface="Arial" panose="020B0604020202020204" pitchFamily="34" charset="0"/>
                <a:cs typeface="Arial" panose="020B0604020202020204" pitchFamily="34" charset="0"/>
              </a:rPr>
              <a:t>When you're </a:t>
            </a:r>
            <a:r>
              <a:rPr lang="en-US" altLang="en-US" sz="2200" dirty="0">
                <a:latin typeface="Arial" panose="020B0604020202020204" pitchFamily="34" charset="0"/>
                <a:cs typeface="Arial" panose="020B0604020202020204" pitchFamily="34" charset="0"/>
                <a:hlinkClick r:id="rId3"/>
              </a:rPr>
              <a:t>globalizing a brand</a:t>
            </a:r>
            <a:r>
              <a:rPr lang="en-US" altLang="en-US" sz="2200" dirty="0">
                <a:latin typeface="Arial" panose="020B0604020202020204" pitchFamily="34" charset="0"/>
                <a:cs typeface="Arial" panose="020B0604020202020204" pitchFamily="34" charset="0"/>
              </a:rPr>
              <a:t>, it's always a good idea to check whether your name, logo, or tag line means something different in the regions where you're expanding. Here are some of the worst examples that neglected this crucial marketing step.</a:t>
            </a:r>
          </a:p>
          <a:p>
            <a:pPr marL="107950" indent="0">
              <a:buNone/>
            </a:pPr>
            <a:endParaRPr lang="en-US" altLang="en-US" sz="2200" dirty="0">
              <a:latin typeface="Arial" panose="020B0604020202020204" pitchFamily="34" charset="0"/>
              <a:cs typeface="Arial" panose="020B0604020202020204" pitchFamily="34" charset="0"/>
            </a:endParaRPr>
          </a:p>
        </p:txBody>
      </p:sp>
      <p:sp>
        <p:nvSpPr>
          <p:cNvPr id="8" name="Date Placeholder 7">
            <a:extLst>
              <a:ext uri="{FF2B5EF4-FFF2-40B4-BE49-F238E27FC236}">
                <a16:creationId xmlns:a16="http://schemas.microsoft.com/office/drawing/2014/main" id="{5437E270-EC8F-4488-9483-68DB4F9B4BA0}"/>
              </a:ext>
            </a:extLst>
          </p:cNvPr>
          <p:cNvSpPr>
            <a:spLocks noGrp="1"/>
          </p:cNvSpPr>
          <p:nvPr>
            <p:ph type="dt" sz="half" idx="10"/>
          </p:nvPr>
        </p:nvSpPr>
        <p:spPr/>
        <p:txBody>
          <a:bodyPr/>
          <a:lstStyle/>
          <a:p>
            <a:fld id="{00D05B7D-C103-4DD8-B1C6-576989C19E73}" type="datetime1">
              <a:rPr lang="en-ZA" smtClean="0"/>
              <a:t>2022/10/12</a:t>
            </a:fld>
            <a:endParaRPr lang="en-ZA"/>
          </a:p>
        </p:txBody>
      </p:sp>
      <p:sp>
        <p:nvSpPr>
          <p:cNvPr id="9" name="Slide Number Placeholder 8">
            <a:extLst>
              <a:ext uri="{FF2B5EF4-FFF2-40B4-BE49-F238E27FC236}">
                <a16:creationId xmlns:a16="http://schemas.microsoft.com/office/drawing/2014/main" id="{A4A9A6A9-AD46-462E-8FFD-5E46DC8E2C7E}"/>
              </a:ext>
            </a:extLst>
          </p:cNvPr>
          <p:cNvSpPr>
            <a:spLocks noGrp="1"/>
          </p:cNvSpPr>
          <p:nvPr>
            <p:ph type="sldNum" sz="quarter" idx="12"/>
          </p:nvPr>
        </p:nvSpPr>
        <p:spPr/>
        <p:txBody>
          <a:bodyPr/>
          <a:lstStyle/>
          <a:p>
            <a:fld id="{B481C59A-629F-4652-BAAD-CB261C414506}" type="slidenum">
              <a:rPr lang="en-ZA" smtClean="0"/>
              <a:t>29</a:t>
            </a:fld>
            <a:endParaRPr lang="en-ZA"/>
          </a:p>
        </p:txBody>
      </p:sp>
    </p:spTree>
    <p:custDataLst>
      <p:tags r:id="rId1"/>
    </p:custDataLst>
    <p:extLst>
      <p:ext uri="{BB962C8B-B14F-4D97-AF65-F5344CB8AC3E}">
        <p14:creationId xmlns:p14="http://schemas.microsoft.com/office/powerpoint/2010/main" val="29758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654936" y="471076"/>
            <a:ext cx="8229600" cy="998537"/>
          </a:xfrm>
        </p:spPr>
        <p:txBody>
          <a:bodyPr/>
          <a:lstStyle/>
          <a:p>
            <a:pPr eaLnBrk="1" hangingPunct="1"/>
            <a:r>
              <a:rPr lang="en-GB" altLang="en-US" sz="3200" dirty="0">
                <a:latin typeface="Arial" panose="020B0604020202020204" pitchFamily="34" charset="0"/>
                <a:cs typeface="Arial" panose="020B0604020202020204" pitchFamily="34" charset="0"/>
              </a:rPr>
              <a:t>What is a product?</a:t>
            </a:r>
          </a:p>
        </p:txBody>
      </p:sp>
      <p:sp>
        <p:nvSpPr>
          <p:cNvPr id="32771" name="Content Placeholder 2"/>
          <p:cNvSpPr>
            <a:spLocks noGrp="1"/>
          </p:cNvSpPr>
          <p:nvPr>
            <p:ph idx="1"/>
          </p:nvPr>
        </p:nvSpPr>
        <p:spPr>
          <a:xfrm>
            <a:off x="1654936" y="1270715"/>
            <a:ext cx="7151607" cy="4864373"/>
          </a:xfrm>
        </p:spPr>
        <p:txBody>
          <a:bodyPr>
            <a:normAutofit/>
          </a:bodyPr>
          <a:lstStyle/>
          <a:p>
            <a:pPr marL="0" lvl="0" indent="0">
              <a:spcBef>
                <a:spcPts val="0"/>
              </a:spcBef>
              <a:spcAft>
                <a:spcPts val="600"/>
              </a:spcAft>
              <a:buClr>
                <a:srgbClr val="42A8AD"/>
              </a:buClr>
              <a:buNone/>
              <a:defRPr/>
            </a:pPr>
            <a:r>
              <a:rPr lang="en-US" sz="2400" dirty="0">
                <a:solidFill>
                  <a:srgbClr val="FF0000"/>
                </a:solidFill>
                <a:latin typeface="Arial" panose="020B0604020202020204" pitchFamily="34" charset="0"/>
                <a:cs typeface="Arial" panose="020B0604020202020204" pitchFamily="34" charset="0"/>
              </a:rPr>
              <a:t>Broad meaning</a:t>
            </a:r>
          </a:p>
          <a:p>
            <a:pPr lvl="0">
              <a:spcBef>
                <a:spcPts val="0"/>
              </a:spcBef>
              <a:spcAft>
                <a:spcPts val="600"/>
              </a:spcAft>
              <a:buClr>
                <a:srgbClr val="42A8AD"/>
              </a:buClr>
              <a:defRPr/>
            </a:pPr>
            <a:r>
              <a:rPr lang="en-US" sz="2400" b="1" dirty="0">
                <a:solidFill>
                  <a:srgbClr val="42A8AD"/>
                </a:solidFill>
                <a:latin typeface="Arial" panose="020B0604020202020204" pitchFamily="34" charset="0"/>
                <a:cs typeface="Arial" panose="020B0604020202020204" pitchFamily="34" charset="0"/>
              </a:rPr>
              <a:t>Good </a:t>
            </a:r>
            <a:r>
              <a:rPr lang="en-US" sz="2400" dirty="0">
                <a:latin typeface="Arial" panose="020B0604020202020204" pitchFamily="34" charset="0"/>
                <a:cs typeface="Arial" panose="020B0604020202020204" pitchFamily="34" charset="0"/>
              </a:rPr>
              <a:t>– A tangible, physical entity</a:t>
            </a:r>
          </a:p>
          <a:p>
            <a:pPr lvl="0">
              <a:spcBef>
                <a:spcPts val="0"/>
              </a:spcBef>
              <a:spcAft>
                <a:spcPts val="600"/>
              </a:spcAft>
              <a:buClr>
                <a:srgbClr val="42A8AD"/>
              </a:buClr>
              <a:defRPr/>
            </a:pPr>
            <a:r>
              <a:rPr lang="en-US" sz="2400" b="1" dirty="0">
                <a:solidFill>
                  <a:srgbClr val="42A8AD"/>
                </a:solidFill>
                <a:latin typeface="Arial" panose="020B0604020202020204" pitchFamily="34" charset="0"/>
                <a:cs typeface="Arial" panose="020B0604020202020204" pitchFamily="34" charset="0"/>
              </a:rPr>
              <a:t>Service</a:t>
            </a:r>
            <a:r>
              <a:rPr lang="en-US" sz="2400" dirty="0">
                <a:latin typeface="Arial" panose="020B0604020202020204" pitchFamily="34" charset="0"/>
                <a:cs typeface="Arial" panose="020B0604020202020204" pitchFamily="34" charset="0"/>
              </a:rPr>
              <a:t> – Intangible  -  result of the application of human and mechanical efforts to people or their possessions </a:t>
            </a:r>
          </a:p>
          <a:p>
            <a:pPr lvl="0">
              <a:spcBef>
                <a:spcPts val="0"/>
              </a:spcBef>
              <a:spcAft>
                <a:spcPts val="600"/>
              </a:spcAft>
              <a:buClr>
                <a:srgbClr val="42A8AD"/>
              </a:buClr>
              <a:defRPr/>
            </a:pPr>
            <a:r>
              <a:rPr lang="en-US" sz="2400" b="1" dirty="0">
                <a:solidFill>
                  <a:srgbClr val="42A8AD"/>
                </a:solidFill>
                <a:latin typeface="Arial" panose="020B0604020202020204" pitchFamily="34" charset="0"/>
                <a:cs typeface="Arial" panose="020B0604020202020204" pitchFamily="34" charset="0"/>
              </a:rPr>
              <a:t>Idea</a:t>
            </a:r>
            <a:r>
              <a:rPr lang="en-US" sz="2400" dirty="0">
                <a:latin typeface="Arial" panose="020B0604020202020204" pitchFamily="34" charset="0"/>
                <a:cs typeface="Arial" panose="020B0604020202020204" pitchFamily="34" charset="0"/>
              </a:rPr>
              <a:t> – A concept, philosophy, image, or issue </a:t>
            </a:r>
          </a:p>
          <a:p>
            <a:pPr lvl="0">
              <a:spcBef>
                <a:spcPts val="0"/>
              </a:spcBef>
              <a:spcAft>
                <a:spcPts val="600"/>
              </a:spcAft>
              <a:buClr>
                <a:srgbClr val="42A8AD"/>
              </a:buClr>
              <a:defRPr/>
            </a:pPr>
            <a:endParaRPr lang="en-US" sz="2400" dirty="0">
              <a:latin typeface="Arial" panose="020B0604020202020204" pitchFamily="34" charset="0"/>
              <a:cs typeface="Arial" panose="020B0604020202020204" pitchFamily="34" charset="0"/>
            </a:endParaRPr>
          </a:p>
          <a:p>
            <a:pPr marL="0" lvl="0" indent="0">
              <a:spcBef>
                <a:spcPts val="0"/>
              </a:spcBef>
              <a:spcAft>
                <a:spcPts val="600"/>
              </a:spcAft>
              <a:buClr>
                <a:srgbClr val="42A8AD"/>
              </a:buClr>
              <a:buNone/>
              <a:defRPr/>
            </a:pPr>
            <a:r>
              <a:rPr lang="en-US" sz="2400" dirty="0">
                <a:latin typeface="Arial" panose="020B0604020202020204" pitchFamily="34" charset="0"/>
                <a:cs typeface="Arial" panose="020B0604020202020204" pitchFamily="34" charset="0"/>
              </a:rPr>
              <a:t>Most of the times, we will use the broad meaning.</a:t>
            </a:r>
          </a:p>
        </p:txBody>
      </p:sp>
      <p:sp>
        <p:nvSpPr>
          <p:cNvPr id="3277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883C4A4-EDC6-4365-A96F-CEC39E7D89A9}" type="slidenum">
              <a:rPr lang="en-US" altLang="en-US" sz="1200" smtClean="0">
                <a:solidFill>
                  <a:srgbClr val="898989"/>
                </a:solidFill>
                <a:cs typeface="Arial" panose="020B0604020202020204" pitchFamily="34" charset="0"/>
              </a:rPr>
              <a:pPr/>
              <a:t>3</a:t>
            </a:fld>
            <a:endParaRPr lang="en-US" altLang="en-US" sz="1200" dirty="0">
              <a:solidFill>
                <a:srgbClr val="898989"/>
              </a:solidFill>
              <a:cs typeface="Arial" panose="020B0604020202020204" pitchFamily="34" charset="0"/>
            </a:endParaRPr>
          </a:p>
        </p:txBody>
      </p:sp>
      <p:sp>
        <p:nvSpPr>
          <p:cNvPr id="2" name="Date Placeholder 1">
            <a:extLst>
              <a:ext uri="{FF2B5EF4-FFF2-40B4-BE49-F238E27FC236}">
                <a16:creationId xmlns:a16="http://schemas.microsoft.com/office/drawing/2014/main" id="{FB1434E0-D7F9-4085-9E74-7C77BB57A76E}"/>
              </a:ext>
            </a:extLst>
          </p:cNvPr>
          <p:cNvSpPr>
            <a:spLocks noGrp="1"/>
          </p:cNvSpPr>
          <p:nvPr>
            <p:ph type="dt" sz="half" idx="10"/>
          </p:nvPr>
        </p:nvSpPr>
        <p:spPr/>
        <p:txBody>
          <a:bodyPr/>
          <a:lstStyle/>
          <a:p>
            <a:fld id="{C46A69DE-3198-42F9-A118-3847567C520A}" type="datetime1">
              <a:rPr lang="en-ZA" smtClean="0"/>
              <a:t>2022/10/12</a:t>
            </a:fld>
            <a:endParaRPr lang="en-ZA"/>
          </a:p>
        </p:txBody>
      </p:sp>
    </p:spTree>
    <p:extLst>
      <p:ext uri="{BB962C8B-B14F-4D97-AF65-F5344CB8AC3E}">
        <p14:creationId xmlns:p14="http://schemas.microsoft.com/office/powerpoint/2010/main" val="55567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7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05DEE-641B-49C7-8D31-3CB0C0EF56E3}"/>
              </a:ext>
            </a:extLst>
          </p:cNvPr>
          <p:cNvSpPr>
            <a:spLocks noGrp="1"/>
          </p:cNvSpPr>
          <p:nvPr>
            <p:ph type="title"/>
          </p:nvPr>
        </p:nvSpPr>
        <p:spPr>
          <a:xfrm>
            <a:off x="1945201" y="624110"/>
            <a:ext cx="6589199" cy="691734"/>
          </a:xfrm>
        </p:spPr>
        <p:txBody>
          <a:bodyPr>
            <a:normAutofit/>
          </a:bodyPr>
          <a:lstStyle/>
          <a:p>
            <a:r>
              <a:rPr lang="en-ZA" sz="3200" dirty="0"/>
              <a:t>Activity:  Benefits of branding </a:t>
            </a:r>
          </a:p>
        </p:txBody>
      </p:sp>
      <p:sp>
        <p:nvSpPr>
          <p:cNvPr id="3" name="Content Placeholder 2">
            <a:extLst>
              <a:ext uri="{FF2B5EF4-FFF2-40B4-BE49-F238E27FC236}">
                <a16:creationId xmlns:a16="http://schemas.microsoft.com/office/drawing/2014/main" id="{0B408346-A00A-483E-A929-989012DA4528}"/>
              </a:ext>
            </a:extLst>
          </p:cNvPr>
          <p:cNvSpPr>
            <a:spLocks noGrp="1"/>
          </p:cNvSpPr>
          <p:nvPr>
            <p:ph idx="1"/>
          </p:nvPr>
        </p:nvSpPr>
        <p:spPr>
          <a:xfrm>
            <a:off x="1945201" y="1315844"/>
            <a:ext cx="6591985" cy="3777622"/>
          </a:xfrm>
        </p:spPr>
        <p:txBody>
          <a:bodyPr/>
          <a:lstStyle/>
          <a:p>
            <a:pPr marL="0" indent="0">
              <a:buNone/>
            </a:pPr>
            <a:r>
              <a:rPr lang="en-ZA" sz="2200" dirty="0"/>
              <a:t>Watch the video and make a list of the:</a:t>
            </a:r>
          </a:p>
          <a:p>
            <a:pPr>
              <a:buFont typeface="+mj-lt"/>
              <a:buAutoNum type="alphaLcPeriod"/>
            </a:pPr>
            <a:r>
              <a:rPr lang="en-ZA" sz="2200" dirty="0"/>
              <a:t>Benefits of branding for the </a:t>
            </a:r>
            <a:r>
              <a:rPr lang="en-ZA" sz="2200" dirty="0">
                <a:solidFill>
                  <a:srgbClr val="FF0000"/>
                </a:solidFill>
              </a:rPr>
              <a:t>consumer</a:t>
            </a:r>
          </a:p>
          <a:p>
            <a:pPr>
              <a:buFont typeface="+mj-lt"/>
              <a:buAutoNum type="alphaLcPeriod"/>
            </a:pPr>
            <a:r>
              <a:rPr lang="en-ZA" sz="2200" dirty="0"/>
              <a:t>Benefits of branding for the </a:t>
            </a:r>
            <a:r>
              <a:rPr lang="en-ZA" sz="2200" dirty="0">
                <a:solidFill>
                  <a:srgbClr val="FF0000"/>
                </a:solidFill>
              </a:rPr>
              <a:t>marketer</a:t>
            </a:r>
          </a:p>
          <a:p>
            <a:pPr marL="0" indent="0">
              <a:buNone/>
            </a:pPr>
            <a:r>
              <a:rPr lang="en-ZA" sz="2200" dirty="0">
                <a:solidFill>
                  <a:srgbClr val="FF0000"/>
                </a:solidFill>
                <a:hlinkClick r:id="rId2"/>
              </a:rPr>
              <a:t>https://www.youtube.com/watch?v=dBGhcyLBmLQ&amp;list=PLuAz-nxZVHKA--O4s52UC9Cx5n7cXtdy4</a:t>
            </a:r>
            <a:endParaRPr lang="en-ZA" sz="2200" dirty="0">
              <a:solidFill>
                <a:srgbClr val="FF0000"/>
              </a:solidFill>
            </a:endParaRPr>
          </a:p>
          <a:p>
            <a:pPr marL="0" indent="0">
              <a:buNone/>
            </a:pPr>
            <a:endParaRPr lang="en-ZA" dirty="0"/>
          </a:p>
        </p:txBody>
      </p:sp>
      <p:sp>
        <p:nvSpPr>
          <p:cNvPr id="5" name="Date Placeholder 4">
            <a:extLst>
              <a:ext uri="{FF2B5EF4-FFF2-40B4-BE49-F238E27FC236}">
                <a16:creationId xmlns:a16="http://schemas.microsoft.com/office/drawing/2014/main" id="{974CC89D-36F5-436C-AE3B-98B17F26961B}"/>
              </a:ext>
            </a:extLst>
          </p:cNvPr>
          <p:cNvSpPr>
            <a:spLocks noGrp="1"/>
          </p:cNvSpPr>
          <p:nvPr>
            <p:ph type="dt" sz="half" idx="10"/>
          </p:nvPr>
        </p:nvSpPr>
        <p:spPr/>
        <p:txBody>
          <a:bodyPr/>
          <a:lstStyle/>
          <a:p>
            <a:fld id="{835AE2D6-6D73-4149-B5DC-F7D342415C7A}" type="datetime1">
              <a:rPr lang="en-ZA" smtClean="0"/>
              <a:t>2022/10/12</a:t>
            </a:fld>
            <a:endParaRPr lang="en-ZA"/>
          </a:p>
        </p:txBody>
      </p:sp>
      <p:sp>
        <p:nvSpPr>
          <p:cNvPr id="6" name="Slide Number Placeholder 5">
            <a:extLst>
              <a:ext uri="{FF2B5EF4-FFF2-40B4-BE49-F238E27FC236}">
                <a16:creationId xmlns:a16="http://schemas.microsoft.com/office/drawing/2014/main" id="{609EBCA6-14EE-4712-A5C6-5379A0795B7B}"/>
              </a:ext>
            </a:extLst>
          </p:cNvPr>
          <p:cNvSpPr>
            <a:spLocks noGrp="1"/>
          </p:cNvSpPr>
          <p:nvPr>
            <p:ph type="sldNum" sz="quarter" idx="12"/>
          </p:nvPr>
        </p:nvSpPr>
        <p:spPr/>
        <p:txBody>
          <a:bodyPr/>
          <a:lstStyle/>
          <a:p>
            <a:fld id="{B481C59A-629F-4652-BAAD-CB261C414506}" type="slidenum">
              <a:rPr lang="en-ZA" smtClean="0"/>
              <a:t>30</a:t>
            </a:fld>
            <a:endParaRPr lang="en-ZA"/>
          </a:p>
        </p:txBody>
      </p:sp>
    </p:spTree>
    <p:extLst>
      <p:ext uri="{BB962C8B-B14F-4D97-AF65-F5344CB8AC3E}">
        <p14:creationId xmlns:p14="http://schemas.microsoft.com/office/powerpoint/2010/main" val="101264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EF3D6-BE67-4C58-9AE5-E859ADD1F904}"/>
              </a:ext>
            </a:extLst>
          </p:cNvPr>
          <p:cNvSpPr>
            <a:spLocks noGrp="1"/>
          </p:cNvSpPr>
          <p:nvPr>
            <p:ph type="title"/>
          </p:nvPr>
        </p:nvSpPr>
        <p:spPr/>
        <p:txBody>
          <a:bodyPr>
            <a:normAutofit/>
          </a:bodyPr>
          <a:lstStyle/>
          <a:p>
            <a:r>
              <a:rPr lang="en-ZA" sz="3200" dirty="0"/>
              <a:t>Brand names that became product names</a:t>
            </a:r>
          </a:p>
        </p:txBody>
      </p:sp>
      <p:sp>
        <p:nvSpPr>
          <p:cNvPr id="3" name="Content Placeholder 2">
            <a:extLst>
              <a:ext uri="{FF2B5EF4-FFF2-40B4-BE49-F238E27FC236}">
                <a16:creationId xmlns:a16="http://schemas.microsoft.com/office/drawing/2014/main" id="{F0AB5E4C-00F7-4DD3-9F20-F7B8585E8F47}"/>
              </a:ext>
            </a:extLst>
          </p:cNvPr>
          <p:cNvSpPr>
            <a:spLocks noGrp="1"/>
          </p:cNvSpPr>
          <p:nvPr>
            <p:ph idx="1"/>
          </p:nvPr>
        </p:nvSpPr>
        <p:spPr/>
        <p:txBody>
          <a:bodyPr/>
          <a:lstStyle/>
          <a:p>
            <a:r>
              <a:rPr lang="en-US" dirty="0">
                <a:hlinkClick r:id="rId2"/>
              </a:rPr>
              <a:t>Brand It: Common Brand Names That Are Household Words (stickybranding.com)</a:t>
            </a:r>
            <a:endParaRPr lang="en-US" dirty="0"/>
          </a:p>
        </p:txBody>
      </p:sp>
      <p:sp>
        <p:nvSpPr>
          <p:cNvPr id="4" name="Date Placeholder 3">
            <a:extLst>
              <a:ext uri="{FF2B5EF4-FFF2-40B4-BE49-F238E27FC236}">
                <a16:creationId xmlns:a16="http://schemas.microsoft.com/office/drawing/2014/main" id="{94681AFA-104D-4D64-B799-716443C61C1A}"/>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9B212D46-1DCC-4A62-A150-784350B2EC03}"/>
              </a:ext>
            </a:extLst>
          </p:cNvPr>
          <p:cNvSpPr>
            <a:spLocks noGrp="1"/>
          </p:cNvSpPr>
          <p:nvPr>
            <p:ph type="sldNum" sz="quarter" idx="12"/>
          </p:nvPr>
        </p:nvSpPr>
        <p:spPr/>
        <p:txBody>
          <a:bodyPr/>
          <a:lstStyle/>
          <a:p>
            <a:fld id="{B481C59A-629F-4652-BAAD-CB261C414506}" type="slidenum">
              <a:rPr lang="en-ZA" smtClean="0"/>
              <a:t>31</a:t>
            </a:fld>
            <a:endParaRPr lang="en-ZA"/>
          </a:p>
        </p:txBody>
      </p:sp>
    </p:spTree>
    <p:extLst>
      <p:ext uri="{BB962C8B-B14F-4D97-AF65-F5344CB8AC3E}">
        <p14:creationId xmlns:p14="http://schemas.microsoft.com/office/powerpoint/2010/main" val="1691163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CC66-7CA7-4AB2-82E1-A67D4899712E}"/>
              </a:ext>
            </a:extLst>
          </p:cNvPr>
          <p:cNvSpPr>
            <a:spLocks noGrp="1"/>
          </p:cNvSpPr>
          <p:nvPr>
            <p:ph type="title"/>
          </p:nvPr>
        </p:nvSpPr>
        <p:spPr>
          <a:xfrm>
            <a:off x="1945201" y="624110"/>
            <a:ext cx="6589199" cy="703947"/>
          </a:xfrm>
        </p:spPr>
        <p:txBody>
          <a:bodyPr>
            <a:normAutofit/>
          </a:bodyPr>
          <a:lstStyle/>
          <a:p>
            <a:r>
              <a:rPr lang="en-ZA" sz="3200" dirty="0"/>
              <a:t>Packaging</a:t>
            </a:r>
          </a:p>
        </p:txBody>
      </p:sp>
      <p:sp>
        <p:nvSpPr>
          <p:cNvPr id="3" name="Content Placeholder 2">
            <a:extLst>
              <a:ext uri="{FF2B5EF4-FFF2-40B4-BE49-F238E27FC236}">
                <a16:creationId xmlns:a16="http://schemas.microsoft.com/office/drawing/2014/main" id="{3F5B5FB6-C966-4ECF-96B0-C2C7A16C6B8F}"/>
              </a:ext>
            </a:extLst>
          </p:cNvPr>
          <p:cNvSpPr>
            <a:spLocks noGrp="1"/>
          </p:cNvSpPr>
          <p:nvPr>
            <p:ph idx="1"/>
          </p:nvPr>
        </p:nvSpPr>
        <p:spPr>
          <a:xfrm>
            <a:off x="1946795" y="1429652"/>
            <a:ext cx="6591985" cy="4143833"/>
          </a:xfrm>
        </p:spPr>
        <p:txBody>
          <a:bodyPr/>
          <a:lstStyle/>
          <a:p>
            <a:r>
              <a:rPr lang="en-US" dirty="0"/>
              <a:t>Packaging is a subset of marketing where a brand designs and develops the wrapper or container to aid its transport, handling, delivery, and communicate the brand and product information by making it look attractive.</a:t>
            </a:r>
          </a:p>
          <a:p>
            <a:r>
              <a:rPr lang="en-US" dirty="0"/>
              <a:t>Kinds or methods of packaging will depend largely upon the nature of the contents in terms of their value, physical composition, and durability. </a:t>
            </a:r>
          </a:p>
          <a:p>
            <a:r>
              <a:rPr lang="en-US" dirty="0"/>
              <a:t>Type of packaging also depends on the length of the distribution channel, the amount of handling which the container will receive, and variations in climatic conditions which may be encountered between the point of manufacture and sales are also to be taken into account.</a:t>
            </a:r>
            <a:endParaRPr lang="en-ZA" dirty="0"/>
          </a:p>
        </p:txBody>
      </p:sp>
      <p:sp>
        <p:nvSpPr>
          <p:cNvPr id="4" name="Date Placeholder 3">
            <a:extLst>
              <a:ext uri="{FF2B5EF4-FFF2-40B4-BE49-F238E27FC236}">
                <a16:creationId xmlns:a16="http://schemas.microsoft.com/office/drawing/2014/main" id="{1EB26896-B73C-4BD7-8E5B-A3583CA84EAB}"/>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0E01A4F1-101E-4728-A2C5-A69255B7AA45}"/>
              </a:ext>
            </a:extLst>
          </p:cNvPr>
          <p:cNvSpPr>
            <a:spLocks noGrp="1"/>
          </p:cNvSpPr>
          <p:nvPr>
            <p:ph type="sldNum" sz="quarter" idx="12"/>
          </p:nvPr>
        </p:nvSpPr>
        <p:spPr/>
        <p:txBody>
          <a:bodyPr/>
          <a:lstStyle/>
          <a:p>
            <a:fld id="{B481C59A-629F-4652-BAAD-CB261C414506}" type="slidenum">
              <a:rPr lang="en-ZA" smtClean="0"/>
              <a:t>32</a:t>
            </a:fld>
            <a:endParaRPr lang="en-ZA"/>
          </a:p>
        </p:txBody>
      </p:sp>
    </p:spTree>
    <p:extLst>
      <p:ext uri="{BB962C8B-B14F-4D97-AF65-F5344CB8AC3E}">
        <p14:creationId xmlns:p14="http://schemas.microsoft.com/office/powerpoint/2010/main" val="2481218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8BC2-94DA-4115-BEE7-628E90A62759}"/>
              </a:ext>
            </a:extLst>
          </p:cNvPr>
          <p:cNvSpPr>
            <a:spLocks noGrp="1"/>
          </p:cNvSpPr>
          <p:nvPr>
            <p:ph type="title"/>
          </p:nvPr>
        </p:nvSpPr>
        <p:spPr>
          <a:xfrm>
            <a:off x="1527973" y="690101"/>
            <a:ext cx="6088053" cy="775632"/>
          </a:xfrm>
        </p:spPr>
        <p:txBody>
          <a:bodyPr>
            <a:normAutofit/>
          </a:bodyPr>
          <a:lstStyle/>
          <a:p>
            <a:r>
              <a:rPr lang="en-ZA" dirty="0"/>
              <a:t>Labels as part of packaging</a:t>
            </a:r>
          </a:p>
        </p:txBody>
      </p:sp>
      <p:sp>
        <p:nvSpPr>
          <p:cNvPr id="3" name="Content Placeholder 2">
            <a:extLst>
              <a:ext uri="{FF2B5EF4-FFF2-40B4-BE49-F238E27FC236}">
                <a16:creationId xmlns:a16="http://schemas.microsoft.com/office/drawing/2014/main" id="{E56FC6E5-F0A3-4F21-BBEE-088D93FFDED7}"/>
              </a:ext>
            </a:extLst>
          </p:cNvPr>
          <p:cNvSpPr>
            <a:spLocks noGrp="1"/>
          </p:cNvSpPr>
          <p:nvPr>
            <p:ph idx="1"/>
          </p:nvPr>
        </p:nvSpPr>
        <p:spPr>
          <a:xfrm>
            <a:off x="1153886" y="1465734"/>
            <a:ext cx="4263933" cy="4427120"/>
          </a:xfrm>
        </p:spPr>
        <p:txBody>
          <a:bodyPr>
            <a:normAutofit/>
          </a:bodyPr>
          <a:lstStyle/>
          <a:p>
            <a:r>
              <a:rPr lang="en-US" dirty="0"/>
              <a:t>Labels are applied to packaging to indicate the contents, product specifications, contact details, health and safety warnings and guidelines for use, and any additional marketing, branding, or pricing information that applies to a product.</a:t>
            </a:r>
          </a:p>
          <a:p>
            <a:r>
              <a:rPr lang="en-US" dirty="0"/>
              <a:t>Brand names, tag lines, designs, symbols and images printed on the product boxes and wrappers etc. are all part of the labeling.</a:t>
            </a:r>
          </a:p>
          <a:p>
            <a:endParaRPr lang="en-ZA" dirty="0"/>
          </a:p>
        </p:txBody>
      </p:sp>
      <p:pic>
        <p:nvPicPr>
          <p:cNvPr id="6" name="Picture 5">
            <a:extLst>
              <a:ext uri="{FF2B5EF4-FFF2-40B4-BE49-F238E27FC236}">
                <a16:creationId xmlns:a16="http://schemas.microsoft.com/office/drawing/2014/main" id="{3B044174-E77A-4579-8B85-39899A1B5344}"/>
              </a:ext>
            </a:extLst>
          </p:cNvPr>
          <p:cNvPicPr>
            <a:picLocks noChangeAspect="1"/>
          </p:cNvPicPr>
          <p:nvPr/>
        </p:nvPicPr>
        <p:blipFill>
          <a:blip r:embed="rId2"/>
          <a:stretch>
            <a:fillRect/>
          </a:stretch>
        </p:blipFill>
        <p:spPr>
          <a:xfrm>
            <a:off x="5671566" y="1706490"/>
            <a:ext cx="2986091" cy="3124978"/>
          </a:xfrm>
          <a:prstGeom prst="rect">
            <a:avLst/>
          </a:prstGeom>
        </p:spPr>
      </p:pic>
      <p:sp>
        <p:nvSpPr>
          <p:cNvPr id="5" name="Slide Number Placeholder 4">
            <a:extLst>
              <a:ext uri="{FF2B5EF4-FFF2-40B4-BE49-F238E27FC236}">
                <a16:creationId xmlns:a16="http://schemas.microsoft.com/office/drawing/2014/main" id="{1CDF9A2B-0C87-45CC-B90F-CD3A3A6CFD67}"/>
              </a:ext>
            </a:extLst>
          </p:cNvPr>
          <p:cNvSpPr>
            <a:spLocks noGrp="1"/>
          </p:cNvSpPr>
          <p:nvPr>
            <p:ph type="sldNum" sz="quarter" idx="12"/>
          </p:nvPr>
        </p:nvSpPr>
        <p:spPr>
          <a:xfrm>
            <a:off x="91135" y="6133610"/>
            <a:ext cx="584825" cy="365125"/>
          </a:xfrm>
        </p:spPr>
        <p:txBody>
          <a:bodyPr>
            <a:normAutofit/>
          </a:bodyPr>
          <a:lstStyle/>
          <a:p>
            <a:pPr>
              <a:lnSpc>
                <a:spcPct val="90000"/>
              </a:lnSpc>
              <a:spcAft>
                <a:spcPts val="600"/>
              </a:spcAft>
            </a:pPr>
            <a:fld id="{B481C59A-629F-4652-BAAD-CB261C414506}" type="slidenum">
              <a:rPr lang="en-ZA" sz="1900" smtClean="0"/>
              <a:pPr>
                <a:lnSpc>
                  <a:spcPct val="90000"/>
                </a:lnSpc>
                <a:spcAft>
                  <a:spcPts val="600"/>
                </a:spcAft>
              </a:pPr>
              <a:t>33</a:t>
            </a:fld>
            <a:endParaRPr lang="en-ZA" sz="1900"/>
          </a:p>
        </p:txBody>
      </p:sp>
      <p:sp>
        <p:nvSpPr>
          <p:cNvPr id="4" name="Date Placeholder 3">
            <a:extLst>
              <a:ext uri="{FF2B5EF4-FFF2-40B4-BE49-F238E27FC236}">
                <a16:creationId xmlns:a16="http://schemas.microsoft.com/office/drawing/2014/main" id="{9034337C-53F4-455F-8012-FAF60C17E5F7}"/>
              </a:ext>
            </a:extLst>
          </p:cNvPr>
          <p:cNvSpPr>
            <a:spLocks noGrp="1"/>
          </p:cNvSpPr>
          <p:nvPr>
            <p:ph type="dt" sz="half" idx="10"/>
          </p:nvPr>
        </p:nvSpPr>
        <p:spPr>
          <a:xfrm>
            <a:off x="7771209" y="6130437"/>
            <a:ext cx="859712" cy="370396"/>
          </a:xfrm>
        </p:spPr>
        <p:txBody>
          <a:bodyPr>
            <a:normAutofit/>
          </a:bodyPr>
          <a:lstStyle/>
          <a:p>
            <a:pPr>
              <a:spcAft>
                <a:spcPts val="600"/>
              </a:spcAft>
            </a:pPr>
            <a:fld id="{DDC44E4F-DF2E-4C1F-9A01-C6A0430D72D3}" type="datetime1">
              <a:rPr lang="en-ZA" smtClean="0"/>
              <a:pPr>
                <a:spcAft>
                  <a:spcPts val="600"/>
                </a:spcAft>
              </a:pPr>
              <a:t>2022/10/12</a:t>
            </a:fld>
            <a:endParaRPr lang="en-ZA"/>
          </a:p>
        </p:txBody>
      </p:sp>
    </p:spTree>
    <p:extLst>
      <p:ext uri="{BB962C8B-B14F-4D97-AF65-F5344CB8AC3E}">
        <p14:creationId xmlns:p14="http://schemas.microsoft.com/office/powerpoint/2010/main" val="233882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2E41-063A-404C-95C8-3BBA2B8B0C7F}"/>
              </a:ext>
            </a:extLst>
          </p:cNvPr>
          <p:cNvSpPr>
            <a:spLocks noGrp="1"/>
          </p:cNvSpPr>
          <p:nvPr>
            <p:ph type="title"/>
          </p:nvPr>
        </p:nvSpPr>
        <p:spPr>
          <a:xfrm>
            <a:off x="1945201" y="329900"/>
            <a:ext cx="6589199" cy="1280890"/>
          </a:xfrm>
        </p:spPr>
        <p:txBody>
          <a:bodyPr>
            <a:normAutofit/>
          </a:bodyPr>
          <a:lstStyle/>
          <a:p>
            <a:r>
              <a:rPr lang="en-ZA" sz="2800" dirty="0"/>
              <a:t>Three levels of packaging:  Primary,  secondary &amp; transportation packaging</a:t>
            </a:r>
          </a:p>
        </p:txBody>
      </p:sp>
      <p:sp>
        <p:nvSpPr>
          <p:cNvPr id="3" name="Content Placeholder 2">
            <a:extLst>
              <a:ext uri="{FF2B5EF4-FFF2-40B4-BE49-F238E27FC236}">
                <a16:creationId xmlns:a16="http://schemas.microsoft.com/office/drawing/2014/main" id="{6AABF5E8-DA98-4E39-8356-13C8B23790D0}"/>
              </a:ext>
            </a:extLst>
          </p:cNvPr>
          <p:cNvSpPr>
            <a:spLocks noGrp="1"/>
          </p:cNvSpPr>
          <p:nvPr>
            <p:ph idx="1"/>
          </p:nvPr>
        </p:nvSpPr>
        <p:spPr>
          <a:xfrm>
            <a:off x="1945201" y="1687285"/>
            <a:ext cx="6591985" cy="4953000"/>
          </a:xfrm>
        </p:spPr>
        <p:txBody>
          <a:bodyPr>
            <a:noAutofit/>
          </a:bodyPr>
          <a:lstStyle/>
          <a:p>
            <a:r>
              <a:rPr lang="en-ZA" dirty="0"/>
              <a:t>Primary packaging:  </a:t>
            </a:r>
          </a:p>
          <a:p>
            <a:pPr lvl="1"/>
            <a:r>
              <a:rPr lang="en-US" sz="1800" dirty="0"/>
              <a:t>packaging which is in direct contact with the product, as it carries the product and remains with the product until it is consumed</a:t>
            </a:r>
            <a:r>
              <a:rPr lang="en-ZA" sz="1800" dirty="0"/>
              <a:t>, e.g. curvy shaped bottle of Coca Cola, tube “holding” the toothpaste.</a:t>
            </a:r>
          </a:p>
          <a:p>
            <a:r>
              <a:rPr lang="en-ZA" dirty="0"/>
              <a:t>Secondary packaging:</a:t>
            </a:r>
          </a:p>
          <a:p>
            <a:pPr lvl="1"/>
            <a:r>
              <a:rPr lang="en-US" sz="1800" dirty="0"/>
              <a:t>additional layer of packaging provided to the product so as to avoid breakage, or to protect it from external damage, </a:t>
            </a:r>
            <a:r>
              <a:rPr lang="en-ZA" sz="1800" dirty="0"/>
              <a:t>box in which you find the tube of toothpaste.</a:t>
            </a:r>
          </a:p>
          <a:p>
            <a:r>
              <a:rPr lang="en-US" dirty="0"/>
              <a:t>Transportation packaging: </a:t>
            </a:r>
          </a:p>
          <a:p>
            <a:pPr lvl="1"/>
            <a:r>
              <a:rPr lang="en-US" dirty="0"/>
              <a:t>third layer of packaging, commonly used when the goods are transported from one location to another. Provides protection, from any damage, spoilage or breakage, &amp; makes it convenient to transport the items in bulk.</a:t>
            </a:r>
            <a:endParaRPr lang="en-ZA" dirty="0"/>
          </a:p>
          <a:p>
            <a:pPr lvl="1"/>
            <a:endParaRPr lang="en-ZA" sz="2000" dirty="0"/>
          </a:p>
        </p:txBody>
      </p:sp>
      <p:sp>
        <p:nvSpPr>
          <p:cNvPr id="4" name="Date Placeholder 3">
            <a:extLst>
              <a:ext uri="{FF2B5EF4-FFF2-40B4-BE49-F238E27FC236}">
                <a16:creationId xmlns:a16="http://schemas.microsoft.com/office/drawing/2014/main" id="{C040316C-E3F8-41D7-885E-0E8BF3D7C9C3}"/>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95FEA0BD-0775-4EA5-A0DD-8CB9B74AF7F1}"/>
              </a:ext>
            </a:extLst>
          </p:cNvPr>
          <p:cNvSpPr>
            <a:spLocks noGrp="1"/>
          </p:cNvSpPr>
          <p:nvPr>
            <p:ph type="sldNum" sz="quarter" idx="12"/>
          </p:nvPr>
        </p:nvSpPr>
        <p:spPr/>
        <p:txBody>
          <a:bodyPr/>
          <a:lstStyle/>
          <a:p>
            <a:fld id="{B481C59A-629F-4652-BAAD-CB261C414506}" type="slidenum">
              <a:rPr lang="en-ZA" smtClean="0"/>
              <a:t>34</a:t>
            </a:fld>
            <a:endParaRPr lang="en-ZA"/>
          </a:p>
        </p:txBody>
      </p:sp>
    </p:spTree>
    <p:extLst>
      <p:ext uri="{BB962C8B-B14F-4D97-AF65-F5344CB8AC3E}">
        <p14:creationId xmlns:p14="http://schemas.microsoft.com/office/powerpoint/2010/main" val="396462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6C75C-502A-4CE2-B42E-D18B81DD25D4}"/>
              </a:ext>
            </a:extLst>
          </p:cNvPr>
          <p:cNvSpPr>
            <a:spLocks noGrp="1"/>
          </p:cNvSpPr>
          <p:nvPr>
            <p:ph type="title"/>
          </p:nvPr>
        </p:nvSpPr>
        <p:spPr/>
        <p:txBody>
          <a:bodyPr>
            <a:normAutofit fontScale="90000"/>
          </a:bodyPr>
          <a:lstStyle/>
          <a:p>
            <a:r>
              <a:rPr lang="en-ZA" sz="3100" dirty="0"/>
              <a:t>Factors to take into account when deciding on your product packaging</a:t>
            </a:r>
            <a:br>
              <a:rPr lang="en-ZA" dirty="0"/>
            </a:br>
            <a:endParaRPr lang="en-ZA" dirty="0"/>
          </a:p>
        </p:txBody>
      </p:sp>
      <p:sp>
        <p:nvSpPr>
          <p:cNvPr id="3" name="Content Placeholder 2">
            <a:extLst>
              <a:ext uri="{FF2B5EF4-FFF2-40B4-BE49-F238E27FC236}">
                <a16:creationId xmlns:a16="http://schemas.microsoft.com/office/drawing/2014/main" id="{DF9C5EF4-B975-4AE5-A483-1E391B8C1375}"/>
              </a:ext>
            </a:extLst>
          </p:cNvPr>
          <p:cNvSpPr>
            <a:spLocks noGrp="1"/>
          </p:cNvSpPr>
          <p:nvPr>
            <p:ph idx="1"/>
          </p:nvPr>
        </p:nvSpPr>
        <p:spPr/>
        <p:txBody>
          <a:bodyPr>
            <a:normAutofit/>
          </a:bodyPr>
          <a:lstStyle/>
          <a:p>
            <a:pPr marL="0" indent="0">
              <a:buNone/>
            </a:pPr>
            <a:r>
              <a:rPr lang="pl-PL" dirty="0">
                <a:hlinkClick r:id="rId2"/>
              </a:rPr>
              <a:t>Packaging Psychology by Nick Kolenda</a:t>
            </a:r>
            <a:endParaRPr lang="en-ZA" dirty="0"/>
          </a:p>
        </p:txBody>
      </p:sp>
      <p:sp>
        <p:nvSpPr>
          <p:cNvPr id="4" name="Date Placeholder 3">
            <a:extLst>
              <a:ext uri="{FF2B5EF4-FFF2-40B4-BE49-F238E27FC236}">
                <a16:creationId xmlns:a16="http://schemas.microsoft.com/office/drawing/2014/main" id="{DB033615-0E5E-4C98-988C-5AF65D0CED75}"/>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FE97E743-BA8B-48A9-A063-1BEFC60F3AC4}"/>
              </a:ext>
            </a:extLst>
          </p:cNvPr>
          <p:cNvSpPr>
            <a:spLocks noGrp="1"/>
          </p:cNvSpPr>
          <p:nvPr>
            <p:ph type="sldNum" sz="quarter" idx="12"/>
          </p:nvPr>
        </p:nvSpPr>
        <p:spPr/>
        <p:txBody>
          <a:bodyPr/>
          <a:lstStyle/>
          <a:p>
            <a:fld id="{B481C59A-629F-4652-BAAD-CB261C414506}" type="slidenum">
              <a:rPr lang="en-ZA" smtClean="0"/>
              <a:t>35</a:t>
            </a:fld>
            <a:endParaRPr lang="en-ZA"/>
          </a:p>
        </p:txBody>
      </p:sp>
    </p:spTree>
    <p:extLst>
      <p:ext uri="{BB962C8B-B14F-4D97-AF65-F5344CB8AC3E}">
        <p14:creationId xmlns:p14="http://schemas.microsoft.com/office/powerpoint/2010/main" val="391354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7DA8593-5BA7-45F3-B447-37FB2B9F7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9144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102E41-063A-404C-95C8-3BBA2B8B0C7F}"/>
              </a:ext>
            </a:extLst>
          </p:cNvPr>
          <p:cNvSpPr>
            <a:spLocks noGrp="1"/>
          </p:cNvSpPr>
          <p:nvPr>
            <p:ph type="title"/>
          </p:nvPr>
        </p:nvSpPr>
        <p:spPr>
          <a:xfrm>
            <a:off x="1345998" y="150902"/>
            <a:ext cx="4930902" cy="641307"/>
          </a:xfrm>
        </p:spPr>
        <p:txBody>
          <a:bodyPr>
            <a:normAutofit/>
          </a:bodyPr>
          <a:lstStyle/>
          <a:p>
            <a:r>
              <a:rPr lang="en-ZA" sz="3200" dirty="0"/>
              <a:t>Functions of packaging</a:t>
            </a:r>
          </a:p>
        </p:txBody>
      </p:sp>
      <p:sp>
        <p:nvSpPr>
          <p:cNvPr id="14" name="Rectangle 13">
            <a:extLst>
              <a:ext uri="{FF2B5EF4-FFF2-40B4-BE49-F238E27FC236}">
                <a16:creationId xmlns:a16="http://schemas.microsoft.com/office/drawing/2014/main" id="{035CBF17-C0BF-49C1-8FB7-B43A3545D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AABF5E8-DA98-4E39-8356-13C8B23790D0}"/>
              </a:ext>
            </a:extLst>
          </p:cNvPr>
          <p:cNvSpPr>
            <a:spLocks noGrp="1"/>
          </p:cNvSpPr>
          <p:nvPr>
            <p:ph idx="1"/>
          </p:nvPr>
        </p:nvSpPr>
        <p:spPr>
          <a:xfrm>
            <a:off x="1168051" y="943897"/>
            <a:ext cx="4930901" cy="5185014"/>
          </a:xfrm>
        </p:spPr>
        <p:txBody>
          <a:bodyPr>
            <a:normAutofit/>
          </a:bodyPr>
          <a:lstStyle/>
          <a:p>
            <a:pPr>
              <a:lnSpc>
                <a:spcPct val="90000"/>
              </a:lnSpc>
            </a:pPr>
            <a:r>
              <a:rPr lang="en-ZA" sz="2000" dirty="0"/>
              <a:t>Helps promote the product- Word “Kellogg’s” printed on box of cereal (box is secondary, plastic bag is primary packaging)</a:t>
            </a:r>
          </a:p>
          <a:p>
            <a:pPr>
              <a:lnSpc>
                <a:spcPct val="90000"/>
              </a:lnSpc>
            </a:pPr>
            <a:endParaRPr lang="en-ZA" sz="2000" dirty="0"/>
          </a:p>
          <a:p>
            <a:pPr>
              <a:lnSpc>
                <a:spcPct val="90000"/>
              </a:lnSpc>
            </a:pPr>
            <a:endParaRPr lang="en-ZA" sz="2000" dirty="0"/>
          </a:p>
          <a:p>
            <a:pPr>
              <a:lnSpc>
                <a:spcPct val="90000"/>
              </a:lnSpc>
            </a:pPr>
            <a:r>
              <a:rPr lang="en-ZA" sz="2000" dirty="0"/>
              <a:t>Makes product more appealing to consumer, e.g. perfume bottle</a:t>
            </a:r>
          </a:p>
          <a:p>
            <a:pPr>
              <a:lnSpc>
                <a:spcPct val="90000"/>
              </a:lnSpc>
            </a:pPr>
            <a:endParaRPr lang="en-ZA" sz="2000" dirty="0"/>
          </a:p>
          <a:p>
            <a:pPr>
              <a:lnSpc>
                <a:spcPct val="90000"/>
              </a:lnSpc>
            </a:pPr>
            <a:endParaRPr lang="en-ZA" sz="2000" dirty="0"/>
          </a:p>
          <a:p>
            <a:pPr>
              <a:lnSpc>
                <a:spcPct val="90000"/>
              </a:lnSpc>
            </a:pPr>
            <a:r>
              <a:rPr lang="en-ZA" sz="2000" dirty="0"/>
              <a:t>Box helps to more easily ship and pack the cereal than would have been the case without any packaging</a:t>
            </a:r>
          </a:p>
          <a:p>
            <a:pPr marL="0" indent="0">
              <a:lnSpc>
                <a:spcPct val="90000"/>
              </a:lnSpc>
              <a:buNone/>
            </a:pPr>
            <a:r>
              <a:rPr lang="en-ZA" sz="900" dirty="0"/>
              <a:t>https://www.kelloggs.com/en_US/products/kellogg-s-corn-flakes-cereal-product.html</a:t>
            </a:r>
          </a:p>
          <a:p>
            <a:pPr marL="0" indent="0">
              <a:lnSpc>
                <a:spcPct val="90000"/>
              </a:lnSpc>
              <a:buNone/>
            </a:pPr>
            <a:r>
              <a:rPr lang="en-ZA" sz="900" dirty="0"/>
              <a:t>https://encrypted-tbn0.gstatic.com/images?q=tbn:ANd9GcT91B9XVmH8drGfJtsEZ8aUyjxsCs9_nKIb4w&amp;usqp=CAU</a:t>
            </a:r>
          </a:p>
          <a:p>
            <a:pPr>
              <a:lnSpc>
                <a:spcPct val="90000"/>
              </a:lnSpc>
            </a:pPr>
            <a:endParaRPr lang="en-ZA" sz="900" dirty="0"/>
          </a:p>
        </p:txBody>
      </p:sp>
      <p:pic>
        <p:nvPicPr>
          <p:cNvPr id="7" name="Picture 6">
            <a:extLst>
              <a:ext uri="{FF2B5EF4-FFF2-40B4-BE49-F238E27FC236}">
                <a16:creationId xmlns:a16="http://schemas.microsoft.com/office/drawing/2014/main" id="{473D5BDD-0315-478E-8DBE-EE6484B845C6}"/>
              </a:ext>
            </a:extLst>
          </p:cNvPr>
          <p:cNvPicPr>
            <a:picLocks noChangeAspect="1"/>
          </p:cNvPicPr>
          <p:nvPr/>
        </p:nvPicPr>
        <p:blipFill>
          <a:blip r:embed="rId2"/>
          <a:stretch>
            <a:fillRect/>
          </a:stretch>
        </p:blipFill>
        <p:spPr>
          <a:xfrm>
            <a:off x="6825886" y="3043261"/>
            <a:ext cx="863369" cy="1908000"/>
          </a:xfrm>
          <a:prstGeom prst="rect">
            <a:avLst/>
          </a:prstGeom>
        </p:spPr>
      </p:pic>
      <p:pic>
        <p:nvPicPr>
          <p:cNvPr id="6" name="Picture 5">
            <a:extLst>
              <a:ext uri="{FF2B5EF4-FFF2-40B4-BE49-F238E27FC236}">
                <a16:creationId xmlns:a16="http://schemas.microsoft.com/office/drawing/2014/main" id="{67671231-2247-42DF-B77D-13B04A85E67C}"/>
              </a:ext>
            </a:extLst>
          </p:cNvPr>
          <p:cNvPicPr>
            <a:picLocks noChangeAspect="1"/>
          </p:cNvPicPr>
          <p:nvPr/>
        </p:nvPicPr>
        <p:blipFill>
          <a:blip r:embed="rId3"/>
          <a:stretch>
            <a:fillRect/>
          </a:stretch>
        </p:blipFill>
        <p:spPr>
          <a:xfrm>
            <a:off x="6093563" y="219556"/>
            <a:ext cx="2541578" cy="2541578"/>
          </a:xfrm>
          <a:prstGeom prst="rect">
            <a:avLst/>
          </a:prstGeom>
        </p:spPr>
      </p:pic>
      <p:sp>
        <p:nvSpPr>
          <p:cNvPr id="16" name="Freeform 11">
            <a:extLst>
              <a:ext uri="{FF2B5EF4-FFF2-40B4-BE49-F238E27FC236}">
                <a16:creationId xmlns:a16="http://schemas.microsoft.com/office/drawing/2014/main" id="{F5147F3F-3E4A-4255-8C92-856618C47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61223"/>
            <a:ext cx="77852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5FEA0BD-0775-4EA5-A0DD-8CB9B74AF7F1}"/>
              </a:ext>
            </a:extLst>
          </p:cNvPr>
          <p:cNvSpPr>
            <a:spLocks noGrp="1"/>
          </p:cNvSpPr>
          <p:nvPr>
            <p:ph type="sldNum" sz="quarter" idx="12"/>
          </p:nvPr>
        </p:nvSpPr>
        <p:spPr>
          <a:xfrm>
            <a:off x="91135" y="6133610"/>
            <a:ext cx="584825" cy="365125"/>
          </a:xfrm>
        </p:spPr>
        <p:txBody>
          <a:bodyPr>
            <a:normAutofit/>
          </a:bodyPr>
          <a:lstStyle/>
          <a:p>
            <a:pPr>
              <a:lnSpc>
                <a:spcPct val="90000"/>
              </a:lnSpc>
              <a:spcAft>
                <a:spcPts val="600"/>
              </a:spcAft>
            </a:pPr>
            <a:fld id="{B481C59A-629F-4652-BAAD-CB261C414506}" type="slidenum">
              <a:rPr lang="en-ZA" sz="1900" smtClean="0"/>
              <a:pPr>
                <a:lnSpc>
                  <a:spcPct val="90000"/>
                </a:lnSpc>
                <a:spcAft>
                  <a:spcPts val="600"/>
                </a:spcAft>
              </a:pPr>
              <a:t>36</a:t>
            </a:fld>
            <a:endParaRPr lang="en-ZA" sz="1900"/>
          </a:p>
        </p:txBody>
      </p:sp>
      <p:sp>
        <p:nvSpPr>
          <p:cNvPr id="4" name="Date Placeholder 3">
            <a:extLst>
              <a:ext uri="{FF2B5EF4-FFF2-40B4-BE49-F238E27FC236}">
                <a16:creationId xmlns:a16="http://schemas.microsoft.com/office/drawing/2014/main" id="{C040316C-E3F8-41D7-885E-0E8BF3D7C9C3}"/>
              </a:ext>
            </a:extLst>
          </p:cNvPr>
          <p:cNvSpPr>
            <a:spLocks noGrp="1"/>
          </p:cNvSpPr>
          <p:nvPr>
            <p:ph type="dt" sz="half" idx="10"/>
          </p:nvPr>
        </p:nvSpPr>
        <p:spPr>
          <a:xfrm>
            <a:off x="7771209" y="6130437"/>
            <a:ext cx="859712" cy="370396"/>
          </a:xfrm>
        </p:spPr>
        <p:txBody>
          <a:bodyPr>
            <a:normAutofit/>
          </a:bodyPr>
          <a:lstStyle/>
          <a:p>
            <a:pPr>
              <a:spcAft>
                <a:spcPts val="600"/>
              </a:spcAft>
            </a:pPr>
            <a:fld id="{DDC44E4F-DF2E-4C1F-9A01-C6A0430D72D3}" type="datetime1">
              <a:rPr lang="en-ZA" smtClean="0"/>
              <a:pPr>
                <a:spcAft>
                  <a:spcPts val="600"/>
                </a:spcAft>
              </a:pPr>
              <a:t>2022/10/12</a:t>
            </a:fld>
            <a:endParaRPr lang="en-ZA"/>
          </a:p>
        </p:txBody>
      </p:sp>
    </p:spTree>
    <p:extLst>
      <p:ext uri="{BB962C8B-B14F-4D97-AF65-F5344CB8AC3E}">
        <p14:creationId xmlns:p14="http://schemas.microsoft.com/office/powerpoint/2010/main" val="30335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2E41-063A-404C-95C8-3BBA2B8B0C7F}"/>
              </a:ext>
            </a:extLst>
          </p:cNvPr>
          <p:cNvSpPr>
            <a:spLocks noGrp="1"/>
          </p:cNvSpPr>
          <p:nvPr>
            <p:ph type="title"/>
          </p:nvPr>
        </p:nvSpPr>
        <p:spPr>
          <a:xfrm>
            <a:off x="1625493" y="327986"/>
            <a:ext cx="3967993" cy="634239"/>
          </a:xfrm>
        </p:spPr>
        <p:txBody>
          <a:bodyPr>
            <a:normAutofit/>
          </a:bodyPr>
          <a:lstStyle/>
          <a:p>
            <a:r>
              <a:rPr lang="en-ZA" sz="2800" dirty="0"/>
              <a:t>Functions of packaging</a:t>
            </a:r>
          </a:p>
        </p:txBody>
      </p:sp>
      <p:sp>
        <p:nvSpPr>
          <p:cNvPr id="5" name="Slide Number Placeholder 4">
            <a:extLst>
              <a:ext uri="{FF2B5EF4-FFF2-40B4-BE49-F238E27FC236}">
                <a16:creationId xmlns:a16="http://schemas.microsoft.com/office/drawing/2014/main" id="{95FEA0BD-0775-4EA5-A0DD-8CB9B74AF7F1}"/>
              </a:ext>
            </a:extLst>
          </p:cNvPr>
          <p:cNvSpPr>
            <a:spLocks noGrp="1"/>
          </p:cNvSpPr>
          <p:nvPr>
            <p:ph type="sldNum" sz="quarter" idx="12"/>
          </p:nvPr>
        </p:nvSpPr>
        <p:spPr>
          <a:xfrm>
            <a:off x="398859" y="787782"/>
            <a:ext cx="584825" cy="365125"/>
          </a:xfrm>
        </p:spPr>
        <p:txBody>
          <a:bodyPr>
            <a:normAutofit/>
          </a:bodyPr>
          <a:lstStyle/>
          <a:p>
            <a:pPr>
              <a:lnSpc>
                <a:spcPct val="90000"/>
              </a:lnSpc>
              <a:spcAft>
                <a:spcPts val="600"/>
              </a:spcAft>
            </a:pPr>
            <a:fld id="{B481C59A-629F-4652-BAAD-CB261C414506}" type="slidenum">
              <a:rPr lang="en-ZA" sz="1900" smtClean="0"/>
              <a:pPr>
                <a:lnSpc>
                  <a:spcPct val="90000"/>
                </a:lnSpc>
                <a:spcAft>
                  <a:spcPts val="600"/>
                </a:spcAft>
              </a:pPr>
              <a:t>37</a:t>
            </a:fld>
            <a:endParaRPr lang="en-ZA" sz="1900"/>
          </a:p>
        </p:txBody>
      </p:sp>
      <p:sp>
        <p:nvSpPr>
          <p:cNvPr id="3" name="Content Placeholder 2">
            <a:extLst>
              <a:ext uri="{FF2B5EF4-FFF2-40B4-BE49-F238E27FC236}">
                <a16:creationId xmlns:a16="http://schemas.microsoft.com/office/drawing/2014/main" id="{6AABF5E8-DA98-4E39-8356-13C8B23790D0}"/>
              </a:ext>
            </a:extLst>
          </p:cNvPr>
          <p:cNvSpPr>
            <a:spLocks noGrp="1"/>
          </p:cNvSpPr>
          <p:nvPr>
            <p:ph idx="1"/>
          </p:nvPr>
        </p:nvSpPr>
        <p:spPr>
          <a:xfrm>
            <a:off x="1782518" y="848633"/>
            <a:ext cx="4259053" cy="5652200"/>
          </a:xfrm>
        </p:spPr>
        <p:txBody>
          <a:bodyPr>
            <a:normAutofit fontScale="92500"/>
          </a:bodyPr>
          <a:lstStyle/>
          <a:p>
            <a:pPr>
              <a:lnSpc>
                <a:spcPct val="90000"/>
              </a:lnSpc>
            </a:pPr>
            <a:r>
              <a:rPr lang="en-ZA" sz="2000" dirty="0"/>
              <a:t>Provides a</a:t>
            </a:r>
            <a:r>
              <a:rPr lang="en-ZA" sz="2000" dirty="0">
                <a:solidFill>
                  <a:srgbClr val="FF0000"/>
                </a:solidFill>
              </a:rPr>
              <a:t> label </a:t>
            </a:r>
            <a:r>
              <a:rPr lang="en-ZA" sz="2000" dirty="0"/>
              <a:t>where information can be conveyed to the customer, e.g. nutritional information.</a:t>
            </a:r>
          </a:p>
          <a:p>
            <a:pPr>
              <a:lnSpc>
                <a:spcPct val="90000"/>
              </a:lnSpc>
            </a:pPr>
            <a:r>
              <a:rPr lang="en-ZA" sz="2000" dirty="0"/>
              <a:t>Helps inform customer, e.g. “New”, “New improved flavour”, “Family size”.</a:t>
            </a:r>
          </a:p>
          <a:p>
            <a:pPr>
              <a:lnSpc>
                <a:spcPct val="90000"/>
              </a:lnSpc>
            </a:pPr>
            <a:r>
              <a:rPr lang="en-ZA" sz="2000" dirty="0"/>
              <a:t>Protect the product so it does not get damaged, contaminated, dirty while shipping or being used.</a:t>
            </a:r>
          </a:p>
          <a:p>
            <a:pPr>
              <a:lnSpc>
                <a:spcPct val="90000"/>
              </a:lnSpc>
            </a:pPr>
            <a:r>
              <a:rPr lang="en-ZA" sz="2000" dirty="0"/>
              <a:t>Prevents tampering, e.g. safety seal that forms part of the packaging.</a:t>
            </a:r>
          </a:p>
          <a:p>
            <a:pPr>
              <a:lnSpc>
                <a:spcPct val="90000"/>
              </a:lnSpc>
            </a:pPr>
            <a:r>
              <a:rPr lang="en-ZA" sz="2000" dirty="0"/>
              <a:t>Makes it easier to use the product, e.g. easier to hold shape of Coke bottle, yogurt &amp; sprinkles packaged in one container</a:t>
            </a:r>
          </a:p>
          <a:p>
            <a:pPr>
              <a:lnSpc>
                <a:spcPct val="90000"/>
              </a:lnSpc>
            </a:pPr>
            <a:endParaRPr lang="en-ZA" sz="1100" dirty="0"/>
          </a:p>
          <a:p>
            <a:pPr marL="0" indent="0">
              <a:lnSpc>
                <a:spcPct val="90000"/>
              </a:lnSpc>
              <a:buNone/>
            </a:pPr>
            <a:r>
              <a:rPr lang="en-ZA" sz="800" dirty="0">
                <a:hlinkClick r:id="rId2"/>
              </a:rPr>
              <a:t>https://hips.hearstapps.com/vader-prod.s3.amazonaws.com/1596814619-8fb2e6a7-018e-4293-91f6-e640fed4a875.696a1a910e3201332d04aef33914a778.jpg</a:t>
            </a:r>
            <a:endParaRPr lang="en-ZA" sz="800" dirty="0"/>
          </a:p>
          <a:p>
            <a:pPr>
              <a:lnSpc>
                <a:spcPct val="90000"/>
              </a:lnSpc>
            </a:pPr>
            <a:endParaRPr lang="en-ZA" sz="1100" dirty="0"/>
          </a:p>
          <a:p>
            <a:pPr>
              <a:lnSpc>
                <a:spcPct val="90000"/>
              </a:lnSpc>
            </a:pPr>
            <a:endParaRPr lang="en-ZA" sz="1100" dirty="0"/>
          </a:p>
          <a:p>
            <a:pPr>
              <a:lnSpc>
                <a:spcPct val="90000"/>
              </a:lnSpc>
            </a:pPr>
            <a:endParaRPr lang="en-ZA" sz="1100" dirty="0"/>
          </a:p>
        </p:txBody>
      </p:sp>
      <p:pic>
        <p:nvPicPr>
          <p:cNvPr id="6" name="Picture 5">
            <a:extLst>
              <a:ext uri="{FF2B5EF4-FFF2-40B4-BE49-F238E27FC236}">
                <a16:creationId xmlns:a16="http://schemas.microsoft.com/office/drawing/2014/main" id="{DD615C3D-42BC-483D-A5C5-F04E16230C9C}"/>
              </a:ext>
            </a:extLst>
          </p:cNvPr>
          <p:cNvPicPr>
            <a:picLocks noChangeAspect="1"/>
          </p:cNvPicPr>
          <p:nvPr/>
        </p:nvPicPr>
        <p:blipFill>
          <a:blip r:embed="rId3"/>
          <a:stretch>
            <a:fillRect/>
          </a:stretch>
        </p:blipFill>
        <p:spPr>
          <a:xfrm>
            <a:off x="6392320" y="645105"/>
            <a:ext cx="1476000" cy="1476000"/>
          </a:xfrm>
          <a:prstGeom prst="rect">
            <a:avLst/>
          </a:prstGeom>
        </p:spPr>
      </p:pic>
      <p:pic>
        <p:nvPicPr>
          <p:cNvPr id="7" name="Picture 6">
            <a:extLst>
              <a:ext uri="{FF2B5EF4-FFF2-40B4-BE49-F238E27FC236}">
                <a16:creationId xmlns:a16="http://schemas.microsoft.com/office/drawing/2014/main" id="{FC2C766D-5F55-4D0B-B31A-CA272B5CF313}"/>
              </a:ext>
            </a:extLst>
          </p:cNvPr>
          <p:cNvPicPr>
            <a:picLocks noChangeAspect="1"/>
          </p:cNvPicPr>
          <p:nvPr/>
        </p:nvPicPr>
        <p:blipFill>
          <a:blip r:embed="rId4"/>
          <a:stretch>
            <a:fillRect/>
          </a:stretch>
        </p:blipFill>
        <p:spPr>
          <a:xfrm>
            <a:off x="6932787" y="3552611"/>
            <a:ext cx="1502613" cy="1296000"/>
          </a:xfrm>
          <a:prstGeom prst="rect">
            <a:avLst/>
          </a:prstGeom>
        </p:spPr>
      </p:pic>
      <p:sp>
        <p:nvSpPr>
          <p:cNvPr id="4" name="Date Placeholder 3">
            <a:extLst>
              <a:ext uri="{FF2B5EF4-FFF2-40B4-BE49-F238E27FC236}">
                <a16:creationId xmlns:a16="http://schemas.microsoft.com/office/drawing/2014/main" id="{C040316C-E3F8-41D7-885E-0E8BF3D7C9C3}"/>
              </a:ext>
            </a:extLst>
          </p:cNvPr>
          <p:cNvSpPr>
            <a:spLocks noGrp="1"/>
          </p:cNvSpPr>
          <p:nvPr>
            <p:ph type="dt" sz="half" idx="10"/>
          </p:nvPr>
        </p:nvSpPr>
        <p:spPr>
          <a:xfrm>
            <a:off x="7771209" y="6130437"/>
            <a:ext cx="859712" cy="370396"/>
          </a:xfrm>
        </p:spPr>
        <p:txBody>
          <a:bodyPr>
            <a:normAutofit/>
          </a:bodyPr>
          <a:lstStyle/>
          <a:p>
            <a:pPr>
              <a:spcAft>
                <a:spcPts val="600"/>
              </a:spcAft>
            </a:pPr>
            <a:fld id="{DDC44E4F-DF2E-4C1F-9A01-C6A0430D72D3}" type="datetime1">
              <a:rPr lang="en-ZA" smtClean="0"/>
              <a:pPr>
                <a:spcAft>
                  <a:spcPts val="600"/>
                </a:spcAft>
              </a:pPr>
              <a:t>2022/10/12</a:t>
            </a:fld>
            <a:endParaRPr lang="en-ZA"/>
          </a:p>
        </p:txBody>
      </p:sp>
      <p:sp>
        <p:nvSpPr>
          <p:cNvPr id="8" name="TextBox 7">
            <a:extLst>
              <a:ext uri="{FF2B5EF4-FFF2-40B4-BE49-F238E27FC236}">
                <a16:creationId xmlns:a16="http://schemas.microsoft.com/office/drawing/2014/main" id="{15A55706-9EC2-4681-94AE-EBCAA27C6499}"/>
              </a:ext>
            </a:extLst>
          </p:cNvPr>
          <p:cNvSpPr txBox="1"/>
          <p:nvPr/>
        </p:nvSpPr>
        <p:spPr>
          <a:xfrm>
            <a:off x="6500420" y="4875985"/>
            <a:ext cx="2541577" cy="338554"/>
          </a:xfrm>
          <a:prstGeom prst="rect">
            <a:avLst/>
          </a:prstGeom>
          <a:noFill/>
        </p:spPr>
        <p:txBody>
          <a:bodyPr wrap="square" rtlCol="0">
            <a:spAutoFit/>
          </a:bodyPr>
          <a:lstStyle/>
          <a:p>
            <a:r>
              <a:rPr lang="en-ZA" sz="1600" dirty="0"/>
              <a:t>Tamper proof packaging</a:t>
            </a:r>
          </a:p>
        </p:txBody>
      </p:sp>
    </p:spTree>
    <p:extLst>
      <p:ext uri="{BB962C8B-B14F-4D97-AF65-F5344CB8AC3E}">
        <p14:creationId xmlns:p14="http://schemas.microsoft.com/office/powerpoint/2010/main" val="253006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6623-8FA6-4357-BC98-1B4E8EAA9BEC}"/>
              </a:ext>
            </a:extLst>
          </p:cNvPr>
          <p:cNvSpPr>
            <a:spLocks noGrp="1"/>
          </p:cNvSpPr>
          <p:nvPr>
            <p:ph type="title"/>
          </p:nvPr>
        </p:nvSpPr>
        <p:spPr>
          <a:xfrm>
            <a:off x="2043573" y="272143"/>
            <a:ext cx="6589199" cy="791033"/>
          </a:xfrm>
        </p:spPr>
        <p:txBody>
          <a:bodyPr>
            <a:normAutofit/>
          </a:bodyPr>
          <a:lstStyle/>
          <a:p>
            <a:r>
              <a:rPr lang="en-ZA" sz="2800"/>
              <a:t>Innovative </a:t>
            </a:r>
            <a:r>
              <a:rPr lang="en-ZA" sz="2800" dirty="0"/>
              <a:t>packaging</a:t>
            </a:r>
          </a:p>
        </p:txBody>
      </p:sp>
      <p:sp>
        <p:nvSpPr>
          <p:cNvPr id="3" name="Content Placeholder 2">
            <a:extLst>
              <a:ext uri="{FF2B5EF4-FFF2-40B4-BE49-F238E27FC236}">
                <a16:creationId xmlns:a16="http://schemas.microsoft.com/office/drawing/2014/main" id="{FCC5B005-0D7F-40BC-B8B4-E323E5D0758C}"/>
              </a:ext>
            </a:extLst>
          </p:cNvPr>
          <p:cNvSpPr>
            <a:spLocks noGrp="1"/>
          </p:cNvSpPr>
          <p:nvPr>
            <p:ph idx="1"/>
          </p:nvPr>
        </p:nvSpPr>
        <p:spPr>
          <a:xfrm>
            <a:off x="1946795" y="1013776"/>
            <a:ext cx="6591985" cy="5170714"/>
          </a:xfrm>
        </p:spPr>
        <p:txBody>
          <a:bodyPr>
            <a:normAutofit/>
          </a:bodyPr>
          <a:lstStyle/>
          <a:p>
            <a:pPr marL="0" indent="0">
              <a:buNone/>
            </a:pPr>
            <a:r>
              <a:rPr lang="en-ZA" sz="2200" dirty="0"/>
              <a:t>Innovative packing and labelling is important for a number of reasons, e.g. it attracts attention, creates feelings, provide information to the potential customer, and the like.  See the earlier slides.</a:t>
            </a:r>
          </a:p>
          <a:p>
            <a:pPr marL="0" indent="0">
              <a:buNone/>
            </a:pPr>
            <a:r>
              <a:rPr lang="en-ZA" sz="2200" dirty="0"/>
              <a:t>Watch the video below for more examples of </a:t>
            </a:r>
            <a:r>
              <a:rPr lang="en-ZA" sz="2200" dirty="0">
                <a:solidFill>
                  <a:srgbClr val="FF0000"/>
                </a:solidFill>
              </a:rPr>
              <a:t>packaging and label functions</a:t>
            </a:r>
            <a:r>
              <a:rPr lang="en-ZA" sz="2200" dirty="0"/>
              <a:t>.</a:t>
            </a:r>
          </a:p>
          <a:p>
            <a:pPr marL="0" indent="0">
              <a:buNone/>
            </a:pPr>
            <a:r>
              <a:rPr lang="en-ZA" sz="2200" b="1" dirty="0"/>
              <a:t>NOTE:  </a:t>
            </a:r>
            <a:r>
              <a:rPr lang="en-ZA" sz="2200" dirty="0"/>
              <a:t>The term “touchpoint” means anything about the organisation that the customer comes into contact with, e.g. the product, the brand name, the packaging, the service in the business, etc.</a:t>
            </a:r>
          </a:p>
          <a:p>
            <a:pPr marL="0" indent="0">
              <a:buNone/>
            </a:pPr>
            <a:r>
              <a:rPr lang="en-ZA" sz="2200" dirty="0">
                <a:solidFill>
                  <a:srgbClr val="FF0000"/>
                </a:solidFill>
                <a:hlinkClick r:id="rId2"/>
              </a:rPr>
              <a:t>https://www.youtube.com/watch?v=gzl-H_wicHk&amp;list=PL-l2OL3NKvvAjmqSbjMfToB4cYPWbEIqg&amp;index=7</a:t>
            </a:r>
            <a:endParaRPr lang="en-ZA" sz="2200" dirty="0">
              <a:solidFill>
                <a:srgbClr val="FF0000"/>
              </a:solidFill>
            </a:endParaRPr>
          </a:p>
        </p:txBody>
      </p:sp>
      <p:sp>
        <p:nvSpPr>
          <p:cNvPr id="4" name="Date Placeholder 3">
            <a:extLst>
              <a:ext uri="{FF2B5EF4-FFF2-40B4-BE49-F238E27FC236}">
                <a16:creationId xmlns:a16="http://schemas.microsoft.com/office/drawing/2014/main" id="{D57BCE3F-2335-4B51-A4CE-ED703422DF09}"/>
              </a:ext>
            </a:extLst>
          </p:cNvPr>
          <p:cNvSpPr>
            <a:spLocks noGrp="1"/>
          </p:cNvSpPr>
          <p:nvPr>
            <p:ph type="dt" sz="half" idx="10"/>
          </p:nvPr>
        </p:nvSpPr>
        <p:spPr/>
        <p:txBody>
          <a:bodyPr/>
          <a:lstStyle/>
          <a:p>
            <a:fld id="{9D299307-2FAB-4BC5-B163-A10C38611479}" type="datetime1">
              <a:rPr lang="en-ZA" smtClean="0"/>
              <a:t>2022/10/12</a:t>
            </a:fld>
            <a:endParaRPr lang="en-ZA"/>
          </a:p>
        </p:txBody>
      </p:sp>
      <p:sp>
        <p:nvSpPr>
          <p:cNvPr id="5" name="Slide Number Placeholder 4">
            <a:extLst>
              <a:ext uri="{FF2B5EF4-FFF2-40B4-BE49-F238E27FC236}">
                <a16:creationId xmlns:a16="http://schemas.microsoft.com/office/drawing/2014/main" id="{3C707E22-032D-4662-A545-B0A8A9D07E87}"/>
              </a:ext>
            </a:extLst>
          </p:cNvPr>
          <p:cNvSpPr>
            <a:spLocks noGrp="1"/>
          </p:cNvSpPr>
          <p:nvPr>
            <p:ph type="sldNum" sz="quarter" idx="12"/>
          </p:nvPr>
        </p:nvSpPr>
        <p:spPr/>
        <p:txBody>
          <a:bodyPr/>
          <a:lstStyle/>
          <a:p>
            <a:fld id="{B481C59A-629F-4652-BAAD-CB261C414506}" type="slidenum">
              <a:rPr lang="en-ZA" smtClean="0"/>
              <a:t>38</a:t>
            </a:fld>
            <a:endParaRPr lang="en-ZA"/>
          </a:p>
        </p:txBody>
      </p:sp>
    </p:spTree>
    <p:extLst>
      <p:ext uri="{BB962C8B-B14F-4D97-AF65-F5344CB8AC3E}">
        <p14:creationId xmlns:p14="http://schemas.microsoft.com/office/powerpoint/2010/main" val="3806937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E161EDD-2569-4719-AE0D-F846598FC5F2}"/>
              </a:ext>
            </a:extLst>
          </p:cNvPr>
          <p:cNvSpPr>
            <a:spLocks noGrp="1"/>
          </p:cNvSpPr>
          <p:nvPr>
            <p:ph type="dt" sz="half" idx="10"/>
          </p:nvPr>
        </p:nvSpPr>
        <p:spPr/>
        <p:txBody>
          <a:bodyPr/>
          <a:lstStyle/>
          <a:p>
            <a:fld id="{2E6CEB9C-777F-4D0C-BC5D-B366493166F6}" type="datetime1">
              <a:rPr lang="en-ZA" smtClean="0"/>
              <a:t>2022/10/12</a:t>
            </a:fld>
            <a:endParaRPr lang="en-ZA"/>
          </a:p>
        </p:txBody>
      </p:sp>
      <p:sp>
        <p:nvSpPr>
          <p:cNvPr id="6" name="Slide Number Placeholder 5">
            <a:extLst>
              <a:ext uri="{FF2B5EF4-FFF2-40B4-BE49-F238E27FC236}">
                <a16:creationId xmlns:a16="http://schemas.microsoft.com/office/drawing/2014/main" id="{B0D838A4-B455-49DB-AE3E-213379679AE2}"/>
              </a:ext>
            </a:extLst>
          </p:cNvPr>
          <p:cNvSpPr>
            <a:spLocks noGrp="1"/>
          </p:cNvSpPr>
          <p:nvPr>
            <p:ph type="sldNum" sz="quarter" idx="12"/>
          </p:nvPr>
        </p:nvSpPr>
        <p:spPr/>
        <p:txBody>
          <a:bodyPr/>
          <a:lstStyle/>
          <a:p>
            <a:fld id="{B481C59A-629F-4652-BAAD-CB261C414506}" type="slidenum">
              <a:rPr lang="en-ZA" smtClean="0"/>
              <a:t>39</a:t>
            </a:fld>
            <a:endParaRPr lang="en-ZA"/>
          </a:p>
        </p:txBody>
      </p:sp>
      <p:sp>
        <p:nvSpPr>
          <p:cNvPr id="2" name="Title 1"/>
          <p:cNvSpPr>
            <a:spLocks noGrp="1"/>
          </p:cNvSpPr>
          <p:nvPr>
            <p:ph type="ctrTitle" idx="4294967295"/>
          </p:nvPr>
        </p:nvSpPr>
        <p:spPr>
          <a:xfrm>
            <a:off x="1588067" y="1152908"/>
            <a:ext cx="6599237" cy="741206"/>
          </a:xfrm>
        </p:spPr>
        <p:txBody>
          <a:bodyPr>
            <a:noAutofit/>
          </a:bodyPr>
          <a:lstStyle/>
          <a:p>
            <a:r>
              <a:rPr lang="en-US" sz="4000" dirty="0">
                <a:latin typeface="Arial" charset="0"/>
              </a:rPr>
              <a:t>Thank you!</a:t>
            </a:r>
            <a:endParaRPr lang="en-ZA" sz="4000" dirty="0"/>
          </a:p>
        </p:txBody>
      </p:sp>
      <p:pic>
        <p:nvPicPr>
          <p:cNvPr id="7" name="Picture 6">
            <a:extLst>
              <a:ext uri="{FF2B5EF4-FFF2-40B4-BE49-F238E27FC236}">
                <a16:creationId xmlns:a16="http://schemas.microsoft.com/office/drawing/2014/main" id="{7D568BD9-1EBB-4A7A-A027-645D92E1A620}"/>
              </a:ext>
            </a:extLst>
          </p:cNvPr>
          <p:cNvPicPr>
            <a:picLocks noChangeAspect="1"/>
          </p:cNvPicPr>
          <p:nvPr/>
        </p:nvPicPr>
        <p:blipFill>
          <a:blip r:embed="rId2"/>
          <a:stretch>
            <a:fillRect/>
          </a:stretch>
        </p:blipFill>
        <p:spPr>
          <a:xfrm>
            <a:off x="3116719" y="2246696"/>
            <a:ext cx="4095750" cy="3019425"/>
          </a:xfrm>
          <a:prstGeom prst="rect">
            <a:avLst/>
          </a:prstGeom>
        </p:spPr>
      </p:pic>
      <p:sp>
        <p:nvSpPr>
          <p:cNvPr id="8" name="TextBox 7">
            <a:extLst>
              <a:ext uri="{FF2B5EF4-FFF2-40B4-BE49-F238E27FC236}">
                <a16:creationId xmlns:a16="http://schemas.microsoft.com/office/drawing/2014/main" id="{5BF19C40-DE7B-4368-8306-428FD083D8A2}"/>
              </a:ext>
            </a:extLst>
          </p:cNvPr>
          <p:cNvSpPr txBox="1"/>
          <p:nvPr/>
        </p:nvSpPr>
        <p:spPr>
          <a:xfrm>
            <a:off x="1790016" y="6135089"/>
            <a:ext cx="3097670" cy="215444"/>
          </a:xfrm>
          <a:prstGeom prst="rect">
            <a:avLst/>
          </a:prstGeom>
          <a:noFill/>
        </p:spPr>
        <p:txBody>
          <a:bodyPr wrap="square" rtlCol="0">
            <a:spAutoFit/>
          </a:bodyPr>
          <a:lstStyle/>
          <a:p>
            <a:r>
              <a:rPr lang="en-ZA" sz="800" dirty="0"/>
              <a:t>https://www.marketing91.com/product-concept/</a:t>
            </a:r>
          </a:p>
        </p:txBody>
      </p:sp>
    </p:spTree>
    <p:extLst>
      <p:ext uri="{BB962C8B-B14F-4D97-AF65-F5344CB8AC3E}">
        <p14:creationId xmlns:p14="http://schemas.microsoft.com/office/powerpoint/2010/main" val="2471114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2"/>
          <p:cNvSpPr>
            <a:spLocks noGrp="1"/>
          </p:cNvSpPr>
          <p:nvPr>
            <p:ph type="title"/>
          </p:nvPr>
        </p:nvSpPr>
        <p:spPr>
          <a:xfrm>
            <a:off x="2162765" y="718381"/>
            <a:ext cx="6589199" cy="580495"/>
          </a:xfrm>
        </p:spPr>
        <p:txBody>
          <a:bodyPr/>
          <a:lstStyle/>
          <a:p>
            <a:pPr eaLnBrk="1" hangingPunct="1"/>
            <a:r>
              <a:rPr lang="en-US" altLang="en-US" sz="3200" dirty="0">
                <a:latin typeface="Arial" panose="020B0604020202020204" pitchFamily="34" charset="0"/>
                <a:cs typeface="Arial" panose="020B0604020202020204" pitchFamily="34" charset="0"/>
              </a:rPr>
              <a:t>Goods-Services Continuum</a:t>
            </a:r>
            <a:endParaRPr lang="en-ZA" altLang="en-US" sz="3200"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DE7FF4C7-F495-4142-BBD6-8F1D2C83F6D8}"/>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745796" y="1814177"/>
            <a:ext cx="2254479" cy="1692000"/>
          </a:xfrm>
          <a:prstGeom prst="rect">
            <a:avLst/>
          </a:prstGeom>
        </p:spPr>
      </p:pic>
      <p:sp>
        <p:nvSpPr>
          <p:cNvPr id="2" name="Date Placeholder 1">
            <a:extLst>
              <a:ext uri="{FF2B5EF4-FFF2-40B4-BE49-F238E27FC236}">
                <a16:creationId xmlns:a16="http://schemas.microsoft.com/office/drawing/2014/main" id="{4371F602-A659-445A-819D-C638DE9CF660}"/>
              </a:ext>
            </a:extLst>
          </p:cNvPr>
          <p:cNvSpPr>
            <a:spLocks noGrp="1"/>
          </p:cNvSpPr>
          <p:nvPr>
            <p:ph type="dt" sz="half" idx="10"/>
          </p:nvPr>
        </p:nvSpPr>
        <p:spPr/>
        <p:txBody>
          <a:bodyPr/>
          <a:lstStyle/>
          <a:p>
            <a:fld id="{2FE47A99-4426-4C7F-9D2C-A2BF64A7079E}" type="datetime1">
              <a:rPr lang="en-ZA" smtClean="0"/>
              <a:t>2022/10/12</a:t>
            </a:fld>
            <a:endParaRPr lang="en-ZA"/>
          </a:p>
        </p:txBody>
      </p:sp>
      <p:sp>
        <p:nvSpPr>
          <p:cNvPr id="3" name="Slide Number Placeholder 2">
            <a:extLst>
              <a:ext uri="{FF2B5EF4-FFF2-40B4-BE49-F238E27FC236}">
                <a16:creationId xmlns:a16="http://schemas.microsoft.com/office/drawing/2014/main" id="{B4236072-3720-4A46-9BD6-52D868E333C7}"/>
              </a:ext>
            </a:extLst>
          </p:cNvPr>
          <p:cNvSpPr>
            <a:spLocks noGrp="1"/>
          </p:cNvSpPr>
          <p:nvPr>
            <p:ph type="sldNum" sz="quarter" idx="12"/>
          </p:nvPr>
        </p:nvSpPr>
        <p:spPr/>
        <p:txBody>
          <a:bodyPr/>
          <a:lstStyle/>
          <a:p>
            <a:fld id="{B481C59A-629F-4652-BAAD-CB261C414506}" type="slidenum">
              <a:rPr lang="en-ZA" smtClean="0"/>
              <a:t>4</a:t>
            </a:fld>
            <a:endParaRPr lang="en-ZA"/>
          </a:p>
        </p:txBody>
      </p:sp>
      <p:sp>
        <p:nvSpPr>
          <p:cNvPr id="7" name="TextBox 6">
            <a:extLst>
              <a:ext uri="{FF2B5EF4-FFF2-40B4-BE49-F238E27FC236}">
                <a16:creationId xmlns:a16="http://schemas.microsoft.com/office/drawing/2014/main" id="{EE19ED87-35AF-4547-AB57-0E3398DF18B4}"/>
              </a:ext>
            </a:extLst>
          </p:cNvPr>
          <p:cNvSpPr txBox="1"/>
          <p:nvPr/>
        </p:nvSpPr>
        <p:spPr>
          <a:xfrm>
            <a:off x="272143" y="5903893"/>
            <a:ext cx="6589199" cy="584775"/>
          </a:xfrm>
          <a:prstGeom prst="rect">
            <a:avLst/>
          </a:prstGeom>
          <a:noFill/>
        </p:spPr>
        <p:txBody>
          <a:bodyPr wrap="square" rtlCol="0">
            <a:spAutoFit/>
          </a:bodyPr>
          <a:lstStyle/>
          <a:p>
            <a:r>
              <a:rPr lang="en-ZA" sz="800" dirty="0">
                <a:hlinkClick r:id="rId3"/>
              </a:rPr>
              <a:t>https://www.independent.co.uk/extras/indybest/fashion-beauty/best-online-clothes-shops-uk-mens-vintage-womens-luxury-plus-size-discount-deals-a9155011.html</a:t>
            </a:r>
            <a:endParaRPr lang="en-ZA" sz="800" dirty="0"/>
          </a:p>
          <a:p>
            <a:r>
              <a:rPr lang="en-ZA" sz="800" dirty="0">
                <a:hlinkClick r:id="rId4"/>
              </a:rPr>
              <a:t>https://www.pocket-lint.com/phones/buyers-guides/120810-upcoming-smartphones-and-new-mobiles-coming-out-this-year</a:t>
            </a:r>
            <a:endParaRPr lang="en-ZA" sz="800" dirty="0"/>
          </a:p>
          <a:p>
            <a:r>
              <a:rPr lang="en-ZA" sz="800" dirty="0"/>
              <a:t>https://www.smartertravel.com/uploads/2017/06/long-haul-flight-airplane-cabin-1200x627.jpg</a:t>
            </a:r>
          </a:p>
        </p:txBody>
      </p:sp>
      <p:pic>
        <p:nvPicPr>
          <p:cNvPr id="8" name="Picture 7">
            <a:extLst>
              <a:ext uri="{FF2B5EF4-FFF2-40B4-BE49-F238E27FC236}">
                <a16:creationId xmlns:a16="http://schemas.microsoft.com/office/drawing/2014/main" id="{49AD7958-D0A8-49B2-BAD9-CEDD9CE85C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99214" y="1916419"/>
            <a:ext cx="2433810" cy="1620000"/>
          </a:xfrm>
          <a:prstGeom prst="rect">
            <a:avLst/>
          </a:prstGeom>
        </p:spPr>
      </p:pic>
      <p:pic>
        <p:nvPicPr>
          <p:cNvPr id="9" name="Picture 8">
            <a:extLst>
              <a:ext uri="{FF2B5EF4-FFF2-40B4-BE49-F238E27FC236}">
                <a16:creationId xmlns:a16="http://schemas.microsoft.com/office/drawing/2014/main" id="{0C5D4C3B-75F7-4064-B375-7B564AF8D875}"/>
              </a:ext>
            </a:extLst>
          </p:cNvPr>
          <p:cNvPicPr>
            <a:picLocks/>
          </p:cNvPicPr>
          <p:nvPr/>
        </p:nvPicPr>
        <p:blipFill>
          <a:blip r:embed="rId6" cstate="email">
            <a:extLst>
              <a:ext uri="{28A0092B-C50C-407E-A947-70E740481C1C}">
                <a14:useLocalDpi xmlns:a14="http://schemas.microsoft.com/office/drawing/2010/main"/>
              </a:ext>
            </a:extLst>
          </a:blip>
          <a:stretch>
            <a:fillRect/>
          </a:stretch>
        </p:blipFill>
        <p:spPr>
          <a:xfrm>
            <a:off x="6231964" y="1886177"/>
            <a:ext cx="2520000" cy="1620000"/>
          </a:xfrm>
          <a:prstGeom prst="rect">
            <a:avLst/>
          </a:prstGeom>
        </p:spPr>
      </p:pic>
      <p:sp>
        <p:nvSpPr>
          <p:cNvPr id="12" name="TextBox 11">
            <a:extLst>
              <a:ext uri="{FF2B5EF4-FFF2-40B4-BE49-F238E27FC236}">
                <a16:creationId xmlns:a16="http://schemas.microsoft.com/office/drawing/2014/main" id="{4D2C5912-65EB-4E91-9EB0-8420080A77DB}"/>
              </a:ext>
            </a:extLst>
          </p:cNvPr>
          <p:cNvSpPr txBox="1"/>
          <p:nvPr/>
        </p:nvSpPr>
        <p:spPr>
          <a:xfrm>
            <a:off x="1096206" y="1444845"/>
            <a:ext cx="1741714" cy="369332"/>
          </a:xfrm>
          <a:prstGeom prst="rect">
            <a:avLst/>
          </a:prstGeom>
          <a:noFill/>
        </p:spPr>
        <p:txBody>
          <a:bodyPr wrap="square" rtlCol="0">
            <a:spAutoFit/>
          </a:bodyPr>
          <a:lstStyle/>
          <a:p>
            <a:r>
              <a:rPr lang="en-ZA" dirty="0">
                <a:solidFill>
                  <a:srgbClr val="FF0000"/>
                </a:solidFill>
              </a:rPr>
              <a:t>Pure good</a:t>
            </a:r>
          </a:p>
        </p:txBody>
      </p:sp>
      <p:sp>
        <p:nvSpPr>
          <p:cNvPr id="16" name="TextBox 15">
            <a:extLst>
              <a:ext uri="{FF2B5EF4-FFF2-40B4-BE49-F238E27FC236}">
                <a16:creationId xmlns:a16="http://schemas.microsoft.com/office/drawing/2014/main" id="{CC375A4E-6D02-4AFD-AA58-B0CEDF2E826D}"/>
              </a:ext>
            </a:extLst>
          </p:cNvPr>
          <p:cNvSpPr txBox="1"/>
          <p:nvPr/>
        </p:nvSpPr>
        <p:spPr>
          <a:xfrm>
            <a:off x="6683828" y="1420864"/>
            <a:ext cx="1741714" cy="369332"/>
          </a:xfrm>
          <a:prstGeom prst="rect">
            <a:avLst/>
          </a:prstGeom>
          <a:noFill/>
        </p:spPr>
        <p:txBody>
          <a:bodyPr wrap="square" rtlCol="0">
            <a:spAutoFit/>
          </a:bodyPr>
          <a:lstStyle/>
          <a:p>
            <a:r>
              <a:rPr lang="en-ZA" dirty="0">
                <a:solidFill>
                  <a:srgbClr val="FF0000"/>
                </a:solidFill>
              </a:rPr>
              <a:t>Pure service</a:t>
            </a:r>
          </a:p>
        </p:txBody>
      </p:sp>
      <p:cxnSp>
        <p:nvCxnSpPr>
          <p:cNvPr id="14" name="Straight Arrow Connector 13">
            <a:extLst>
              <a:ext uri="{FF2B5EF4-FFF2-40B4-BE49-F238E27FC236}">
                <a16:creationId xmlns:a16="http://schemas.microsoft.com/office/drawing/2014/main" id="{25AB66BD-F542-4937-8444-732A446C590B}"/>
              </a:ext>
            </a:extLst>
          </p:cNvPr>
          <p:cNvCxnSpPr/>
          <p:nvPr/>
        </p:nvCxnSpPr>
        <p:spPr>
          <a:xfrm>
            <a:off x="1945200" y="4147457"/>
            <a:ext cx="5827200" cy="0"/>
          </a:xfrm>
          <a:prstGeom prst="straightConnector1">
            <a:avLst/>
          </a:prstGeom>
          <a:ln w="117475"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758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F5DA-A74A-44CD-B691-544B225BD2FE}"/>
              </a:ext>
            </a:extLst>
          </p:cNvPr>
          <p:cNvSpPr>
            <a:spLocks noGrp="1"/>
          </p:cNvSpPr>
          <p:nvPr>
            <p:ph type="title"/>
          </p:nvPr>
        </p:nvSpPr>
        <p:spPr/>
        <p:txBody>
          <a:bodyPr>
            <a:normAutofit/>
          </a:bodyPr>
          <a:lstStyle/>
          <a:p>
            <a:r>
              <a:rPr lang="en-US" altLang="en-US" sz="3200" dirty="0">
                <a:latin typeface="Arial" panose="020B0604020202020204" pitchFamily="34" charset="0"/>
                <a:cs typeface="Arial" panose="020B0604020202020204" pitchFamily="34" charset="0"/>
              </a:rPr>
              <a:t>Types of products</a:t>
            </a:r>
            <a:endParaRPr lang="en-ZA" sz="3200" dirty="0"/>
          </a:p>
        </p:txBody>
      </p:sp>
      <p:sp>
        <p:nvSpPr>
          <p:cNvPr id="4" name="Date Placeholder 3">
            <a:extLst>
              <a:ext uri="{FF2B5EF4-FFF2-40B4-BE49-F238E27FC236}">
                <a16:creationId xmlns:a16="http://schemas.microsoft.com/office/drawing/2014/main" id="{CC417F33-B31F-4EFB-A19B-65CFC126B30C}"/>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C73D08D5-5F15-4C67-84F1-20A7C374A5C9}"/>
              </a:ext>
            </a:extLst>
          </p:cNvPr>
          <p:cNvSpPr>
            <a:spLocks noGrp="1"/>
          </p:cNvSpPr>
          <p:nvPr>
            <p:ph type="sldNum" sz="quarter" idx="12"/>
          </p:nvPr>
        </p:nvSpPr>
        <p:spPr/>
        <p:txBody>
          <a:bodyPr/>
          <a:lstStyle/>
          <a:p>
            <a:fld id="{B481C59A-629F-4652-BAAD-CB261C414506}" type="slidenum">
              <a:rPr lang="en-ZA" smtClean="0"/>
              <a:t>5</a:t>
            </a:fld>
            <a:endParaRPr lang="en-ZA"/>
          </a:p>
        </p:txBody>
      </p:sp>
      <p:grpSp>
        <p:nvGrpSpPr>
          <p:cNvPr id="7" name="Group 30">
            <a:extLst>
              <a:ext uri="{FF2B5EF4-FFF2-40B4-BE49-F238E27FC236}">
                <a16:creationId xmlns:a16="http://schemas.microsoft.com/office/drawing/2014/main" id="{73BC76CB-B4F4-4D9E-A428-0F6E12E699C6}"/>
              </a:ext>
            </a:extLst>
          </p:cNvPr>
          <p:cNvGrpSpPr>
            <a:grpSpLocks/>
          </p:cNvGrpSpPr>
          <p:nvPr/>
        </p:nvGrpSpPr>
        <p:grpSpPr bwMode="auto">
          <a:xfrm>
            <a:off x="1799914" y="1614487"/>
            <a:ext cx="6879771" cy="3629025"/>
            <a:chOff x="528" y="1218"/>
            <a:chExt cx="4944" cy="2286"/>
          </a:xfrm>
        </p:grpSpPr>
        <p:grpSp>
          <p:nvGrpSpPr>
            <p:cNvPr id="8" name="Group 31">
              <a:extLst>
                <a:ext uri="{FF2B5EF4-FFF2-40B4-BE49-F238E27FC236}">
                  <a16:creationId xmlns:a16="http://schemas.microsoft.com/office/drawing/2014/main" id="{E28C149C-7530-4D11-A8C3-D4D202EC06B4}"/>
                </a:ext>
              </a:extLst>
            </p:cNvPr>
            <p:cNvGrpSpPr>
              <a:grpSpLocks/>
            </p:cNvGrpSpPr>
            <p:nvPr/>
          </p:nvGrpSpPr>
          <p:grpSpPr bwMode="auto">
            <a:xfrm>
              <a:off x="528" y="1218"/>
              <a:ext cx="1202" cy="2286"/>
              <a:chOff x="192" y="960"/>
              <a:chExt cx="1550" cy="1950"/>
            </a:xfrm>
          </p:grpSpPr>
          <p:sp>
            <p:nvSpPr>
              <p:cNvPr id="12" name="Rectangle 32">
                <a:extLst>
                  <a:ext uri="{FF2B5EF4-FFF2-40B4-BE49-F238E27FC236}">
                    <a16:creationId xmlns:a16="http://schemas.microsoft.com/office/drawing/2014/main" id="{89E931D1-BE66-4A7C-B710-C55875223BD1}"/>
                  </a:ext>
                </a:extLst>
              </p:cNvPr>
              <p:cNvSpPr>
                <a:spLocks noChangeArrowheads="1"/>
              </p:cNvSpPr>
              <p:nvPr/>
            </p:nvSpPr>
            <p:spPr bwMode="auto">
              <a:xfrm>
                <a:off x="192" y="960"/>
                <a:ext cx="1550" cy="967"/>
              </a:xfrm>
              <a:prstGeom prst="rect">
                <a:avLst/>
              </a:prstGeom>
              <a:solidFill>
                <a:srgbClr val="DDA955"/>
              </a:solidFill>
              <a:ln w="12700">
                <a:solidFill>
                  <a:srgbClr val="EEECE1"/>
                </a:solidFill>
                <a:miter lim="800000"/>
                <a:headEnd/>
                <a:tailEnd/>
              </a:ln>
              <a:effectLst>
                <a:outerShdw dist="71842" dir="2700000" algn="ctr" rotWithShape="0">
                  <a:srgbClr val="EEECE1"/>
                </a:outerShdw>
              </a:effectLst>
            </p:spPr>
            <p:txBody>
              <a:bodyPr wrap="none"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Business</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product</a:t>
                </a:r>
              </a:p>
            </p:txBody>
          </p:sp>
          <p:sp>
            <p:nvSpPr>
              <p:cNvPr id="13" name="Rectangle 33">
                <a:extLst>
                  <a:ext uri="{FF2B5EF4-FFF2-40B4-BE49-F238E27FC236}">
                    <a16:creationId xmlns:a16="http://schemas.microsoft.com/office/drawing/2014/main" id="{CF223AD8-4BCE-4280-8EF5-8F1CDAD54F88}"/>
                  </a:ext>
                </a:extLst>
              </p:cNvPr>
              <p:cNvSpPr>
                <a:spLocks noChangeArrowheads="1"/>
              </p:cNvSpPr>
              <p:nvPr/>
            </p:nvSpPr>
            <p:spPr bwMode="auto">
              <a:xfrm>
                <a:off x="192" y="1941"/>
                <a:ext cx="1550" cy="969"/>
              </a:xfrm>
              <a:prstGeom prst="rect">
                <a:avLst/>
              </a:prstGeom>
              <a:solidFill>
                <a:srgbClr val="7EC56D"/>
              </a:solidFill>
              <a:ln w="12700">
                <a:solidFill>
                  <a:srgbClr val="EEECE1"/>
                </a:solidFill>
                <a:miter lim="800000"/>
                <a:headEnd/>
                <a:tailEnd/>
              </a:ln>
              <a:effectLst>
                <a:outerShdw dist="71842" dir="2700000" algn="ctr" rotWithShape="0">
                  <a:srgbClr val="EEECE1"/>
                </a:outerShdw>
              </a:effectLst>
            </p:spPr>
            <p:txBody>
              <a:bodyPr wrap="none"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Consumer </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4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product</a:t>
                </a:r>
              </a:p>
            </p:txBody>
          </p:sp>
        </p:grpSp>
        <p:grpSp>
          <p:nvGrpSpPr>
            <p:cNvPr id="9" name="Group 34">
              <a:extLst>
                <a:ext uri="{FF2B5EF4-FFF2-40B4-BE49-F238E27FC236}">
                  <a16:creationId xmlns:a16="http://schemas.microsoft.com/office/drawing/2014/main" id="{00828FA9-0915-48E2-A6F1-ABB2903D2B22}"/>
                </a:ext>
              </a:extLst>
            </p:cNvPr>
            <p:cNvGrpSpPr>
              <a:grpSpLocks/>
            </p:cNvGrpSpPr>
            <p:nvPr/>
          </p:nvGrpSpPr>
          <p:grpSpPr bwMode="auto">
            <a:xfrm>
              <a:off x="1730" y="1218"/>
              <a:ext cx="3742" cy="2286"/>
              <a:chOff x="1742" y="960"/>
              <a:chExt cx="3874" cy="1950"/>
            </a:xfrm>
          </p:grpSpPr>
          <p:sp>
            <p:nvSpPr>
              <p:cNvPr id="10" name="Rectangle 35">
                <a:extLst>
                  <a:ext uri="{FF2B5EF4-FFF2-40B4-BE49-F238E27FC236}">
                    <a16:creationId xmlns:a16="http://schemas.microsoft.com/office/drawing/2014/main" id="{7251B04C-604F-4528-9999-E6024B5131BB}"/>
                  </a:ext>
                </a:extLst>
              </p:cNvPr>
              <p:cNvSpPr>
                <a:spLocks noChangeArrowheads="1"/>
              </p:cNvSpPr>
              <p:nvPr/>
            </p:nvSpPr>
            <p:spPr bwMode="auto">
              <a:xfrm>
                <a:off x="1742" y="960"/>
                <a:ext cx="3874" cy="967"/>
              </a:xfrm>
              <a:prstGeom prst="rect">
                <a:avLst/>
              </a:prstGeom>
              <a:solidFill>
                <a:srgbClr val="DDA955"/>
              </a:solidFill>
              <a:ln w="12700">
                <a:solidFill>
                  <a:srgbClr val="EEECE1"/>
                </a:solidFill>
                <a:miter lim="800000"/>
                <a:headEnd/>
                <a:tailEnd/>
              </a:ln>
              <a:effectLst>
                <a:outerShdw dist="71842" dir="2700000" algn="ctr" rotWithShape="0">
                  <a:srgbClr val="EEECE1"/>
                </a:outerShdw>
              </a:effectLst>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endParaRPr kumimoji="0" lang="en-US" altLang="en-US" sz="23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 name="Rectangle 36">
                <a:extLst>
                  <a:ext uri="{FF2B5EF4-FFF2-40B4-BE49-F238E27FC236}">
                    <a16:creationId xmlns:a16="http://schemas.microsoft.com/office/drawing/2014/main" id="{1D2127D1-F2B9-482B-B5AF-A1F14FC48CA1}"/>
                  </a:ext>
                </a:extLst>
              </p:cNvPr>
              <p:cNvSpPr>
                <a:spLocks noChangeArrowheads="1"/>
              </p:cNvSpPr>
              <p:nvPr/>
            </p:nvSpPr>
            <p:spPr bwMode="auto">
              <a:xfrm>
                <a:off x="1742" y="1941"/>
                <a:ext cx="3874" cy="969"/>
              </a:xfrm>
              <a:prstGeom prst="rect">
                <a:avLst/>
              </a:prstGeom>
              <a:solidFill>
                <a:srgbClr val="7EC56D"/>
              </a:solidFill>
              <a:ln w="12700">
                <a:solidFill>
                  <a:srgbClr val="EEECE1"/>
                </a:solidFill>
                <a:miter lim="800000"/>
                <a:headEnd/>
                <a:tailEnd/>
              </a:ln>
              <a:effectLst>
                <a:outerShdw dist="71842" dir="2700000" algn="ctr" rotWithShape="0">
                  <a:srgbClr val="EEECE1"/>
                </a:outerShdw>
              </a:effectLst>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endParaRPr kumimoji="0" lang="en-US" altLang="en-US" sz="23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grpSp>
    </p:spTree>
    <p:extLst>
      <p:ext uri="{BB962C8B-B14F-4D97-AF65-F5344CB8AC3E}">
        <p14:creationId xmlns:p14="http://schemas.microsoft.com/office/powerpoint/2010/main" val="24457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D2333-0D8D-4F6F-835A-C6228BEDA77B}"/>
              </a:ext>
            </a:extLst>
          </p:cNvPr>
          <p:cNvSpPr>
            <a:spLocks noGrp="1"/>
          </p:cNvSpPr>
          <p:nvPr>
            <p:ph type="title"/>
          </p:nvPr>
        </p:nvSpPr>
        <p:spPr/>
        <p:txBody>
          <a:bodyPr>
            <a:normAutofit/>
          </a:bodyPr>
          <a:lstStyle/>
          <a:p>
            <a:r>
              <a:rPr lang="en-ZA" sz="3200" dirty="0"/>
              <a:t>Types of consumer products</a:t>
            </a:r>
          </a:p>
        </p:txBody>
      </p:sp>
      <p:sp>
        <p:nvSpPr>
          <p:cNvPr id="3" name="Content Placeholder 2">
            <a:extLst>
              <a:ext uri="{FF2B5EF4-FFF2-40B4-BE49-F238E27FC236}">
                <a16:creationId xmlns:a16="http://schemas.microsoft.com/office/drawing/2014/main" id="{190CCDC0-A98D-416A-AF1C-0CC0D8AE8049}"/>
              </a:ext>
            </a:extLst>
          </p:cNvPr>
          <p:cNvSpPr>
            <a:spLocks noGrp="1"/>
          </p:cNvSpPr>
          <p:nvPr>
            <p:ph idx="1"/>
          </p:nvPr>
        </p:nvSpPr>
        <p:spPr/>
        <p:txBody>
          <a:bodyPr/>
          <a:lstStyle/>
          <a:p>
            <a:endParaRPr lang="en-ZA" dirty="0"/>
          </a:p>
        </p:txBody>
      </p:sp>
      <p:sp>
        <p:nvSpPr>
          <p:cNvPr id="4" name="Date Placeholder 3">
            <a:extLst>
              <a:ext uri="{FF2B5EF4-FFF2-40B4-BE49-F238E27FC236}">
                <a16:creationId xmlns:a16="http://schemas.microsoft.com/office/drawing/2014/main" id="{30EF19C4-CE6D-4028-89BB-7A55894C38A0}"/>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F8C3AAAD-5FD3-4D1A-88B0-404468AB1E6B}"/>
              </a:ext>
            </a:extLst>
          </p:cNvPr>
          <p:cNvSpPr>
            <a:spLocks noGrp="1"/>
          </p:cNvSpPr>
          <p:nvPr>
            <p:ph type="sldNum" sz="quarter" idx="12"/>
          </p:nvPr>
        </p:nvSpPr>
        <p:spPr/>
        <p:txBody>
          <a:bodyPr/>
          <a:lstStyle/>
          <a:p>
            <a:fld id="{B481C59A-629F-4652-BAAD-CB261C414506}" type="slidenum">
              <a:rPr lang="en-ZA" smtClean="0"/>
              <a:t>6</a:t>
            </a:fld>
            <a:endParaRPr lang="en-ZA"/>
          </a:p>
        </p:txBody>
      </p:sp>
      <p:grpSp>
        <p:nvGrpSpPr>
          <p:cNvPr id="6" name="Group 23">
            <a:extLst>
              <a:ext uri="{FF2B5EF4-FFF2-40B4-BE49-F238E27FC236}">
                <a16:creationId xmlns:a16="http://schemas.microsoft.com/office/drawing/2014/main" id="{232702F2-4134-4827-BA2C-705AE4085083}"/>
              </a:ext>
            </a:extLst>
          </p:cNvPr>
          <p:cNvGrpSpPr>
            <a:grpSpLocks/>
          </p:cNvGrpSpPr>
          <p:nvPr/>
        </p:nvGrpSpPr>
        <p:grpSpPr bwMode="auto">
          <a:xfrm>
            <a:off x="1290298" y="1370349"/>
            <a:ext cx="2368550" cy="4962525"/>
            <a:chOff x="504" y="762"/>
            <a:chExt cx="1492" cy="3126"/>
          </a:xfrm>
        </p:grpSpPr>
        <p:sp>
          <p:nvSpPr>
            <p:cNvPr id="7" name="Rectangle 49">
              <a:extLst>
                <a:ext uri="{FF2B5EF4-FFF2-40B4-BE49-F238E27FC236}">
                  <a16:creationId xmlns:a16="http://schemas.microsoft.com/office/drawing/2014/main" id="{9D437E64-BAE9-4629-AF3D-F0B22860CF5F}"/>
                </a:ext>
              </a:extLst>
            </p:cNvPr>
            <p:cNvSpPr>
              <a:spLocks noChangeArrowheads="1"/>
            </p:cNvSpPr>
            <p:nvPr/>
          </p:nvSpPr>
          <p:spPr bwMode="auto">
            <a:xfrm>
              <a:off x="504" y="762"/>
              <a:ext cx="1492" cy="844"/>
            </a:xfrm>
            <a:prstGeom prst="rect">
              <a:avLst/>
            </a:prstGeom>
            <a:solidFill>
              <a:srgbClr val="00CCFF"/>
            </a:solidFill>
            <a:ln w="12700">
              <a:solidFill>
                <a:srgbClr val="EEECE1"/>
              </a:solidFill>
              <a:miter lim="800000"/>
              <a:headEnd/>
              <a:tailEnd/>
            </a:ln>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Convenience</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Product</a:t>
              </a:r>
            </a:p>
          </p:txBody>
        </p:sp>
        <p:sp>
          <p:nvSpPr>
            <p:cNvPr id="8" name="Rectangle 50">
              <a:extLst>
                <a:ext uri="{FF2B5EF4-FFF2-40B4-BE49-F238E27FC236}">
                  <a16:creationId xmlns:a16="http://schemas.microsoft.com/office/drawing/2014/main" id="{330F30EF-4DC9-4532-86CA-F882B97D5817}"/>
                </a:ext>
              </a:extLst>
            </p:cNvPr>
            <p:cNvSpPr>
              <a:spLocks noChangeArrowheads="1"/>
            </p:cNvSpPr>
            <p:nvPr/>
          </p:nvSpPr>
          <p:spPr bwMode="auto">
            <a:xfrm>
              <a:off x="504" y="1539"/>
              <a:ext cx="1475" cy="796"/>
            </a:xfrm>
            <a:prstGeom prst="rect">
              <a:avLst/>
            </a:prstGeom>
            <a:solidFill>
              <a:srgbClr val="FF6600"/>
            </a:solidFill>
            <a:ln w="12700">
              <a:solidFill>
                <a:srgbClr val="EEECE1"/>
              </a:solidFill>
              <a:miter lim="800000"/>
              <a:headEnd/>
              <a:tailEnd/>
            </a:ln>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Shopping</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Product</a:t>
              </a:r>
            </a:p>
          </p:txBody>
        </p:sp>
        <p:sp>
          <p:nvSpPr>
            <p:cNvPr id="9" name="Rectangle 51">
              <a:extLst>
                <a:ext uri="{FF2B5EF4-FFF2-40B4-BE49-F238E27FC236}">
                  <a16:creationId xmlns:a16="http://schemas.microsoft.com/office/drawing/2014/main" id="{405FE7F8-D78A-480B-98CE-14B61529FBF8}"/>
                </a:ext>
              </a:extLst>
            </p:cNvPr>
            <p:cNvSpPr>
              <a:spLocks noChangeArrowheads="1"/>
            </p:cNvSpPr>
            <p:nvPr/>
          </p:nvSpPr>
          <p:spPr bwMode="auto">
            <a:xfrm>
              <a:off x="504" y="2302"/>
              <a:ext cx="1475" cy="794"/>
            </a:xfrm>
            <a:prstGeom prst="rect">
              <a:avLst/>
            </a:prstGeom>
            <a:solidFill>
              <a:srgbClr val="C0C0C0"/>
            </a:solidFill>
            <a:ln w="12700">
              <a:solidFill>
                <a:srgbClr val="EEECE1"/>
              </a:solidFill>
              <a:miter lim="800000"/>
              <a:headEnd/>
              <a:tailEnd/>
            </a:ln>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Specialty</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Product</a:t>
              </a:r>
            </a:p>
          </p:txBody>
        </p:sp>
        <p:sp>
          <p:nvSpPr>
            <p:cNvPr id="10" name="Rectangle 52">
              <a:extLst>
                <a:ext uri="{FF2B5EF4-FFF2-40B4-BE49-F238E27FC236}">
                  <a16:creationId xmlns:a16="http://schemas.microsoft.com/office/drawing/2014/main" id="{D52C3268-8E73-481D-BFD4-F2E16F0906D7}"/>
                </a:ext>
              </a:extLst>
            </p:cNvPr>
            <p:cNvSpPr>
              <a:spLocks noChangeArrowheads="1"/>
            </p:cNvSpPr>
            <p:nvPr/>
          </p:nvSpPr>
          <p:spPr bwMode="auto">
            <a:xfrm>
              <a:off x="504" y="3094"/>
              <a:ext cx="1464" cy="794"/>
            </a:xfrm>
            <a:prstGeom prst="rect">
              <a:avLst/>
            </a:prstGeom>
            <a:solidFill>
              <a:srgbClr val="C8EB81"/>
            </a:solidFill>
            <a:ln w="12700">
              <a:solidFill>
                <a:srgbClr val="EEECE1"/>
              </a:solidFill>
              <a:miter lim="800000"/>
              <a:headEnd/>
              <a:tailEnd/>
            </a:ln>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Unsought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Product</a:t>
              </a:r>
            </a:p>
          </p:txBody>
        </p:sp>
      </p:grpSp>
      <p:grpSp>
        <p:nvGrpSpPr>
          <p:cNvPr id="11" name="Group 24">
            <a:extLst>
              <a:ext uri="{FF2B5EF4-FFF2-40B4-BE49-F238E27FC236}">
                <a16:creationId xmlns:a16="http://schemas.microsoft.com/office/drawing/2014/main" id="{85C13D93-7E4A-49FC-9F8B-C1384C50B432}"/>
              </a:ext>
            </a:extLst>
          </p:cNvPr>
          <p:cNvGrpSpPr>
            <a:grpSpLocks/>
          </p:cNvGrpSpPr>
          <p:nvPr/>
        </p:nvGrpSpPr>
        <p:grpSpPr bwMode="auto">
          <a:xfrm>
            <a:off x="3587750" y="1357649"/>
            <a:ext cx="5338763" cy="4962525"/>
            <a:chOff x="1968" y="816"/>
            <a:chExt cx="3363" cy="3126"/>
          </a:xfrm>
        </p:grpSpPr>
        <p:sp>
          <p:nvSpPr>
            <p:cNvPr id="12" name="Rectangle 53">
              <a:extLst>
                <a:ext uri="{FF2B5EF4-FFF2-40B4-BE49-F238E27FC236}">
                  <a16:creationId xmlns:a16="http://schemas.microsoft.com/office/drawing/2014/main" id="{D4EEEAE7-BC96-46F4-AEAB-FE1A350BEFD0}"/>
                </a:ext>
              </a:extLst>
            </p:cNvPr>
            <p:cNvSpPr>
              <a:spLocks noChangeArrowheads="1"/>
            </p:cNvSpPr>
            <p:nvPr/>
          </p:nvSpPr>
          <p:spPr bwMode="auto">
            <a:xfrm>
              <a:off x="1968" y="816"/>
              <a:ext cx="3363" cy="802"/>
            </a:xfrm>
            <a:prstGeom prst="rect">
              <a:avLst/>
            </a:prstGeom>
            <a:solidFill>
              <a:srgbClr val="00CCFF"/>
            </a:solidFill>
            <a:ln w="12700">
              <a:solidFill>
                <a:srgbClr val="EEECE1"/>
              </a:solidFill>
              <a:miter lim="800000"/>
              <a:headEnd/>
              <a:tailEnd/>
            </a:ln>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 relatively inexpensive item that merits little shopping effort</a:t>
              </a:r>
            </a:p>
          </p:txBody>
        </p:sp>
        <p:sp>
          <p:nvSpPr>
            <p:cNvPr id="13" name="Rectangle 54">
              <a:extLst>
                <a:ext uri="{FF2B5EF4-FFF2-40B4-BE49-F238E27FC236}">
                  <a16:creationId xmlns:a16="http://schemas.microsoft.com/office/drawing/2014/main" id="{48AEBB42-5A10-4929-9551-1CFAF9BA3BD4}"/>
                </a:ext>
              </a:extLst>
            </p:cNvPr>
            <p:cNvSpPr>
              <a:spLocks noChangeArrowheads="1"/>
            </p:cNvSpPr>
            <p:nvPr/>
          </p:nvSpPr>
          <p:spPr bwMode="auto">
            <a:xfrm>
              <a:off x="1968" y="1593"/>
              <a:ext cx="3363" cy="794"/>
            </a:xfrm>
            <a:prstGeom prst="rect">
              <a:avLst/>
            </a:prstGeom>
            <a:solidFill>
              <a:srgbClr val="FF6600"/>
            </a:solidFill>
            <a:ln w="12700">
              <a:solidFill>
                <a:srgbClr val="EEECE1"/>
              </a:solidFill>
              <a:miter lim="800000"/>
              <a:headEnd/>
              <a:tailEnd/>
            </a:ln>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 product that requires comparison shopping, because it is usually more expensive and found in fewer stores</a:t>
              </a:r>
            </a:p>
          </p:txBody>
        </p:sp>
        <p:sp>
          <p:nvSpPr>
            <p:cNvPr id="14" name="Rectangle 55">
              <a:extLst>
                <a:ext uri="{FF2B5EF4-FFF2-40B4-BE49-F238E27FC236}">
                  <a16:creationId xmlns:a16="http://schemas.microsoft.com/office/drawing/2014/main" id="{1FB6F359-DE51-49C2-BCD1-158421CB6989}"/>
                </a:ext>
              </a:extLst>
            </p:cNvPr>
            <p:cNvSpPr>
              <a:spLocks noChangeArrowheads="1"/>
            </p:cNvSpPr>
            <p:nvPr/>
          </p:nvSpPr>
          <p:spPr bwMode="auto">
            <a:xfrm>
              <a:off x="1968" y="2357"/>
              <a:ext cx="3363" cy="795"/>
            </a:xfrm>
            <a:prstGeom prst="rect">
              <a:avLst/>
            </a:prstGeom>
            <a:solidFill>
              <a:srgbClr val="C0C0C0"/>
            </a:solidFill>
            <a:ln w="12700">
              <a:solidFill>
                <a:srgbClr val="EEECE1"/>
              </a:solidFill>
              <a:miter lim="800000"/>
              <a:headEnd/>
              <a:tailEnd/>
            </a:ln>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 particular item for which consumers search extensively and are reluctant to accept substitutes</a:t>
              </a:r>
            </a:p>
          </p:txBody>
        </p:sp>
        <p:sp>
          <p:nvSpPr>
            <p:cNvPr id="15" name="Rectangle 56">
              <a:extLst>
                <a:ext uri="{FF2B5EF4-FFF2-40B4-BE49-F238E27FC236}">
                  <a16:creationId xmlns:a16="http://schemas.microsoft.com/office/drawing/2014/main" id="{19CA749C-DD6E-4221-9C52-E7CE2402D3CD}"/>
                </a:ext>
              </a:extLst>
            </p:cNvPr>
            <p:cNvSpPr>
              <a:spLocks noChangeArrowheads="1"/>
            </p:cNvSpPr>
            <p:nvPr/>
          </p:nvSpPr>
          <p:spPr bwMode="auto">
            <a:xfrm>
              <a:off x="1968" y="3147"/>
              <a:ext cx="3363" cy="795"/>
            </a:xfrm>
            <a:prstGeom prst="rect">
              <a:avLst/>
            </a:prstGeom>
            <a:solidFill>
              <a:srgbClr val="C8EB81"/>
            </a:solidFill>
            <a:ln w="12700">
              <a:solidFill>
                <a:srgbClr val="EEECE1"/>
              </a:solidFill>
              <a:miter lim="800000"/>
              <a:headEnd/>
              <a:tailEnd/>
            </a:ln>
          </p:spPr>
          <p:txBody>
            <a:bodyPr lIns="90488" tIns="44450" rIns="90488" bIns="44450" anchor="ctr" anchorCtr="1"/>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 product unknown to the potential buyer or a known product that the buyer does not really want at the point in time</a:t>
              </a:r>
            </a:p>
          </p:txBody>
        </p:sp>
      </p:grpSp>
    </p:spTree>
    <p:extLst>
      <p:ext uri="{BB962C8B-B14F-4D97-AF65-F5344CB8AC3E}">
        <p14:creationId xmlns:p14="http://schemas.microsoft.com/office/powerpoint/2010/main" val="414578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201" y="426356"/>
            <a:ext cx="6828685" cy="671290"/>
          </a:xfrm>
        </p:spPr>
        <p:txBody>
          <a:bodyPr>
            <a:normAutofit fontScale="90000"/>
          </a:bodyPr>
          <a:lstStyle/>
          <a:p>
            <a:r>
              <a:rPr lang="en-US" sz="3100" dirty="0"/>
              <a:t>Activity: Types of consumer products</a:t>
            </a:r>
            <a:br>
              <a:rPr lang="en-US" sz="2400" dirty="0"/>
            </a:br>
            <a:br>
              <a:rPr lang="en-US" sz="2400" dirty="0"/>
            </a:br>
            <a:endParaRPr lang="en-US" sz="2400" dirty="0"/>
          </a:p>
        </p:txBody>
      </p:sp>
      <p:sp>
        <p:nvSpPr>
          <p:cNvPr id="3" name="Content Placeholder 2"/>
          <p:cNvSpPr>
            <a:spLocks noGrp="1"/>
          </p:cNvSpPr>
          <p:nvPr>
            <p:ph idx="1"/>
          </p:nvPr>
        </p:nvSpPr>
        <p:spPr>
          <a:xfrm>
            <a:off x="1945201" y="1151094"/>
            <a:ext cx="6591985" cy="5086420"/>
          </a:xfrm>
        </p:spPr>
        <p:txBody>
          <a:bodyPr>
            <a:normAutofit fontScale="92500" lnSpcReduction="10000"/>
          </a:bodyPr>
          <a:lstStyle/>
          <a:p>
            <a:pPr marL="0" indent="0">
              <a:buNone/>
            </a:pPr>
            <a:r>
              <a:rPr lang="en-US" sz="2200" dirty="0">
                <a:solidFill>
                  <a:srgbClr val="FF0000"/>
                </a:solidFill>
              </a:rPr>
              <a:t>The same product/service can be classified differently, depending on the </a:t>
            </a:r>
            <a:r>
              <a:rPr lang="en-US" sz="2200" dirty="0">
                <a:solidFill>
                  <a:srgbClr val="00B050"/>
                </a:solidFill>
              </a:rPr>
              <a:t>consumer situation.</a:t>
            </a:r>
          </a:p>
          <a:p>
            <a:pPr marL="0" indent="0">
              <a:buNone/>
            </a:pPr>
            <a:r>
              <a:rPr lang="en-US" sz="2200" dirty="0"/>
              <a:t>Watch the video and answer the following questions:</a:t>
            </a:r>
          </a:p>
          <a:p>
            <a:pPr marL="0" indent="0">
              <a:buNone/>
            </a:pPr>
            <a:r>
              <a:rPr lang="en-US" sz="2200" dirty="0">
                <a:solidFill>
                  <a:prstClr val="black">
                    <a:lumMod val="85000"/>
                    <a:lumOff val="15000"/>
                  </a:prstClr>
                </a:solidFill>
                <a:ea typeface="+mj-ea"/>
                <a:cs typeface="+mj-cs"/>
                <a:hlinkClick r:id="rId2"/>
              </a:rPr>
              <a:t>https://www.youtube.com/watch?v=i3S_nraulkQ</a:t>
            </a:r>
            <a:br>
              <a:rPr lang="en-US" sz="2200" dirty="0">
                <a:solidFill>
                  <a:prstClr val="black">
                    <a:lumMod val="85000"/>
                    <a:lumOff val="15000"/>
                  </a:prstClr>
                </a:solidFill>
                <a:ea typeface="+mj-ea"/>
                <a:cs typeface="+mj-cs"/>
              </a:rPr>
            </a:br>
            <a:endParaRPr lang="en-US" sz="2200" dirty="0">
              <a:solidFill>
                <a:prstClr val="black">
                  <a:lumMod val="85000"/>
                  <a:lumOff val="15000"/>
                </a:prstClr>
              </a:solidFill>
              <a:ea typeface="+mj-ea"/>
              <a:cs typeface="+mj-cs"/>
            </a:endParaRPr>
          </a:p>
          <a:p>
            <a:pPr marL="0" indent="0">
              <a:buNone/>
            </a:pPr>
            <a:r>
              <a:rPr lang="en-US" sz="2200" dirty="0"/>
              <a:t>What </a:t>
            </a:r>
            <a:r>
              <a:rPr lang="en-US" sz="2200" dirty="0">
                <a:solidFill>
                  <a:srgbClr val="FF0000"/>
                </a:solidFill>
              </a:rPr>
              <a:t>type of consumer product </a:t>
            </a:r>
            <a:r>
              <a:rPr lang="en-US" sz="2200" dirty="0"/>
              <a:t>is the luxury safari in the following cases:</a:t>
            </a:r>
          </a:p>
          <a:p>
            <a:pPr marL="857250" lvl="1" indent="-457200">
              <a:buFont typeface="+mj-lt"/>
              <a:buAutoNum type="arabicPeriod"/>
            </a:pPr>
            <a:r>
              <a:rPr lang="en-US" sz="2200" dirty="0"/>
              <a:t>Average South African consumer with a very low income?</a:t>
            </a:r>
          </a:p>
          <a:p>
            <a:pPr marL="857250" lvl="1" indent="-457200">
              <a:buFont typeface="+mj-lt"/>
              <a:buAutoNum type="arabicPeriod"/>
            </a:pPr>
            <a:r>
              <a:rPr lang="en-US" sz="2200" dirty="0"/>
              <a:t>Average fulltime German student?</a:t>
            </a:r>
          </a:p>
          <a:p>
            <a:pPr marL="857250" lvl="1" indent="-457200">
              <a:buFont typeface="+mj-lt"/>
              <a:buAutoNum type="arabicPeriod"/>
            </a:pPr>
            <a:r>
              <a:rPr lang="en-US" sz="2200" dirty="0"/>
              <a:t>German tourist who goes on holiday to South Africa every year?</a:t>
            </a:r>
          </a:p>
          <a:p>
            <a:pPr marL="857250" lvl="1" indent="-457200">
              <a:buFont typeface="+mj-lt"/>
              <a:buAutoNum type="arabicPeriod"/>
            </a:pPr>
            <a:r>
              <a:rPr lang="en-US" sz="2200" dirty="0"/>
              <a:t>Where on the product/service continuum would you place this offering?</a:t>
            </a:r>
          </a:p>
          <a:p>
            <a:endParaRPr lang="en-US" sz="2000" dirty="0"/>
          </a:p>
        </p:txBody>
      </p:sp>
    </p:spTree>
    <p:extLst>
      <p:ext uri="{BB962C8B-B14F-4D97-AF65-F5344CB8AC3E}">
        <p14:creationId xmlns:p14="http://schemas.microsoft.com/office/powerpoint/2010/main" val="391286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4B23-1778-4050-9CCE-0B2CE966C1E0}"/>
              </a:ext>
            </a:extLst>
          </p:cNvPr>
          <p:cNvSpPr>
            <a:spLocks noGrp="1"/>
          </p:cNvSpPr>
          <p:nvPr>
            <p:ph type="title"/>
          </p:nvPr>
        </p:nvSpPr>
        <p:spPr>
          <a:xfrm>
            <a:off x="1945201" y="624110"/>
            <a:ext cx="6589199" cy="682176"/>
          </a:xfrm>
        </p:spPr>
        <p:txBody>
          <a:bodyPr>
            <a:normAutofit/>
          </a:bodyPr>
          <a:lstStyle/>
          <a:p>
            <a:r>
              <a:rPr lang="en-US" altLang="en-US" sz="2800" dirty="0">
                <a:solidFill>
                  <a:prstClr val="black"/>
                </a:solidFill>
                <a:latin typeface="Arial" panose="020B0604020202020204" pitchFamily="34" charset="0"/>
                <a:ea typeface="ＭＳ Ｐゴシック" panose="020B0600070205080204" pitchFamily="34" charset="-128"/>
                <a:cs typeface="Arial" panose="020B0604020202020204" pitchFamily="34" charset="0"/>
              </a:rPr>
              <a:t>Product Life Cycle</a:t>
            </a:r>
            <a:endParaRPr lang="en-ZA" sz="2800" dirty="0"/>
          </a:p>
        </p:txBody>
      </p:sp>
      <p:sp>
        <p:nvSpPr>
          <p:cNvPr id="3" name="Content Placeholder 2">
            <a:extLst>
              <a:ext uri="{FF2B5EF4-FFF2-40B4-BE49-F238E27FC236}">
                <a16:creationId xmlns:a16="http://schemas.microsoft.com/office/drawing/2014/main" id="{8B9E32F0-D95D-4CAF-B113-9DD92C61BE24}"/>
              </a:ext>
            </a:extLst>
          </p:cNvPr>
          <p:cNvSpPr>
            <a:spLocks noGrp="1"/>
          </p:cNvSpPr>
          <p:nvPr>
            <p:ph idx="1"/>
          </p:nvPr>
        </p:nvSpPr>
        <p:spPr>
          <a:xfrm>
            <a:off x="1946795" y="1451424"/>
            <a:ext cx="6591985" cy="3777622"/>
          </a:xfrm>
        </p:spPr>
        <p:txBody>
          <a:bodyPr>
            <a:normAutofit fontScale="92500" lnSpcReduction="10000"/>
          </a:bodyPr>
          <a:lstStyle/>
          <a:p>
            <a:pPr marL="0" lvl="0" indent="0">
              <a:buClr>
                <a:srgbClr val="549E39"/>
              </a:buClr>
              <a:buNone/>
            </a:pPr>
            <a:r>
              <a:rPr lang="en-US" altLang="en-US" sz="2400" dirty="0">
                <a:solidFill>
                  <a:prstClr val="black"/>
                </a:solidFill>
                <a:latin typeface="+mj-lt"/>
                <a:ea typeface="ＭＳ Ｐゴシック" panose="020B0600070205080204" pitchFamily="34" charset="-128"/>
              </a:rPr>
              <a:t>All goods pass through a product life cycle.</a:t>
            </a:r>
          </a:p>
          <a:p>
            <a:pPr>
              <a:buClr>
                <a:srgbClr val="549E39"/>
              </a:buClr>
            </a:pPr>
            <a:r>
              <a:rPr lang="en-US" altLang="en-US" sz="2400" dirty="0">
                <a:solidFill>
                  <a:prstClr val="black"/>
                </a:solidFill>
                <a:latin typeface="+mj-lt"/>
                <a:ea typeface="ＭＳ Ｐゴシック" panose="020B0600070205080204" pitchFamily="34" charset="-128"/>
              </a:rPr>
              <a:t>The PLC is a biological metaphor that traces the stages of a product’s acceptance, from its introduction  (birth) to its decline (death).</a:t>
            </a:r>
            <a:r>
              <a:rPr lang="en-ZA" sz="2400" dirty="0">
                <a:solidFill>
                  <a:prstClr val="black">
                    <a:lumMod val="75000"/>
                    <a:lumOff val="25000"/>
                  </a:prstClr>
                </a:solidFill>
                <a:latin typeface="+mj-lt"/>
              </a:rPr>
              <a:t> </a:t>
            </a:r>
          </a:p>
          <a:p>
            <a:pPr marL="0" lvl="0" indent="0">
              <a:buClr>
                <a:srgbClr val="549E39"/>
              </a:buClr>
              <a:buNone/>
            </a:pPr>
            <a:r>
              <a:rPr lang="en-ZA" sz="2400" dirty="0">
                <a:solidFill>
                  <a:prstClr val="black">
                    <a:lumMod val="75000"/>
                    <a:lumOff val="25000"/>
                  </a:prstClr>
                </a:solidFill>
                <a:latin typeface="+mj-lt"/>
              </a:rPr>
              <a:t>Follow the link, and answer the questions.</a:t>
            </a:r>
          </a:p>
          <a:p>
            <a:pPr marL="0" lvl="0" indent="0">
              <a:buClr>
                <a:srgbClr val="549E39"/>
              </a:buClr>
              <a:buNone/>
            </a:pPr>
            <a:r>
              <a:rPr lang="en-ZA" sz="2400" dirty="0">
                <a:solidFill>
                  <a:prstClr val="black">
                    <a:lumMod val="75000"/>
                    <a:lumOff val="25000"/>
                  </a:prstClr>
                </a:solidFill>
                <a:latin typeface="+mj-lt"/>
                <a:hlinkClick r:id="rId2"/>
              </a:rPr>
              <a:t>https://www.youtube.com/watch?v=e-P1RMTOedE</a:t>
            </a:r>
            <a:endParaRPr lang="en-ZA" sz="2400" dirty="0">
              <a:solidFill>
                <a:prstClr val="black">
                  <a:lumMod val="75000"/>
                  <a:lumOff val="25000"/>
                </a:prstClr>
              </a:solidFill>
              <a:latin typeface="+mj-lt"/>
            </a:endParaRPr>
          </a:p>
          <a:p>
            <a:pPr lvl="0">
              <a:buClr>
                <a:srgbClr val="549E39"/>
              </a:buClr>
              <a:buFont typeface="+mj-lt"/>
              <a:buAutoNum type="alphaLcPeriod"/>
            </a:pPr>
            <a:r>
              <a:rPr lang="en-ZA" sz="2400" dirty="0">
                <a:solidFill>
                  <a:prstClr val="black">
                    <a:lumMod val="75000"/>
                    <a:lumOff val="25000"/>
                  </a:prstClr>
                </a:solidFill>
                <a:latin typeface="+mj-lt"/>
              </a:rPr>
              <a:t>Identify the </a:t>
            </a:r>
            <a:r>
              <a:rPr lang="en-ZA" sz="2400" dirty="0">
                <a:solidFill>
                  <a:srgbClr val="FF0000"/>
                </a:solidFill>
                <a:latin typeface="+mj-lt"/>
              </a:rPr>
              <a:t>stages </a:t>
            </a:r>
            <a:r>
              <a:rPr lang="en-ZA" sz="2400" dirty="0">
                <a:solidFill>
                  <a:prstClr val="black">
                    <a:lumMod val="75000"/>
                    <a:lumOff val="25000"/>
                  </a:prstClr>
                </a:solidFill>
                <a:latin typeface="+mj-lt"/>
              </a:rPr>
              <a:t>in the typical simplified product life cycle (PLC).</a:t>
            </a:r>
          </a:p>
          <a:p>
            <a:pPr lvl="0">
              <a:buClr>
                <a:srgbClr val="549E39"/>
              </a:buClr>
              <a:buFont typeface="+mj-lt"/>
              <a:buAutoNum type="alphaLcPeriod"/>
            </a:pPr>
            <a:r>
              <a:rPr lang="en-ZA" sz="2400" dirty="0">
                <a:solidFill>
                  <a:prstClr val="black">
                    <a:lumMod val="75000"/>
                    <a:lumOff val="25000"/>
                  </a:prstClr>
                </a:solidFill>
                <a:latin typeface="+mj-lt"/>
              </a:rPr>
              <a:t>Explain the </a:t>
            </a:r>
            <a:r>
              <a:rPr lang="en-ZA" sz="2400" dirty="0">
                <a:solidFill>
                  <a:srgbClr val="FF0000"/>
                </a:solidFill>
                <a:latin typeface="+mj-lt"/>
              </a:rPr>
              <a:t>impact</a:t>
            </a:r>
            <a:r>
              <a:rPr lang="en-ZA" sz="2400" dirty="0">
                <a:solidFill>
                  <a:prstClr val="black">
                    <a:lumMod val="75000"/>
                    <a:lumOff val="25000"/>
                  </a:prstClr>
                </a:solidFill>
                <a:latin typeface="+mj-lt"/>
              </a:rPr>
              <a:t> each stage of the PLC has on the business. </a:t>
            </a:r>
          </a:p>
          <a:p>
            <a:pPr marL="0" lvl="0" indent="0" defTabSz="914400" eaLnBrk="0" fontAlgn="base" hangingPunct="0">
              <a:spcBef>
                <a:spcPct val="50000"/>
              </a:spcBef>
              <a:spcAft>
                <a:spcPct val="0"/>
              </a:spcAft>
              <a:buClrTx/>
              <a:buNone/>
            </a:pPr>
            <a:endParaRPr lang="en-US" altLang="en-US" sz="2800" dirty="0">
              <a:solidFill>
                <a:prstClr val="black"/>
              </a:solidFill>
              <a:latin typeface="Arial" panose="020B0604020202020204" pitchFamily="34" charset="0"/>
              <a:ea typeface="ＭＳ Ｐゴシック" panose="020B0600070205080204" pitchFamily="34" charset="-128"/>
            </a:endParaRPr>
          </a:p>
          <a:p>
            <a:pPr marL="0" lvl="0" indent="0" defTabSz="914400" eaLnBrk="0" fontAlgn="base" hangingPunct="0">
              <a:spcBef>
                <a:spcPct val="50000"/>
              </a:spcBef>
              <a:spcAft>
                <a:spcPct val="0"/>
              </a:spcAft>
              <a:buClrTx/>
              <a:buNone/>
            </a:pPr>
            <a:endParaRPr lang="en-US" altLang="en-US" sz="2800" dirty="0">
              <a:solidFill>
                <a:prstClr val="black"/>
              </a:solidFill>
              <a:latin typeface="Arial" panose="020B0604020202020204" pitchFamily="34" charset="0"/>
              <a:ea typeface="ＭＳ Ｐゴシック" panose="020B0600070205080204" pitchFamily="34" charset="-128"/>
            </a:endParaRPr>
          </a:p>
          <a:p>
            <a:endParaRPr lang="en-ZA" dirty="0"/>
          </a:p>
        </p:txBody>
      </p:sp>
      <p:sp>
        <p:nvSpPr>
          <p:cNvPr id="4" name="Date Placeholder 3">
            <a:extLst>
              <a:ext uri="{FF2B5EF4-FFF2-40B4-BE49-F238E27FC236}">
                <a16:creationId xmlns:a16="http://schemas.microsoft.com/office/drawing/2014/main" id="{C2E14EC8-9B2B-4B18-8CF5-EF5A7F2A3E6C}"/>
              </a:ext>
            </a:extLst>
          </p:cNvPr>
          <p:cNvSpPr>
            <a:spLocks noGrp="1"/>
          </p:cNvSpPr>
          <p:nvPr>
            <p:ph type="dt" sz="half" idx="10"/>
          </p:nvPr>
        </p:nvSpPr>
        <p:spPr/>
        <p:txBody>
          <a:bodyPr/>
          <a:lstStyle/>
          <a:p>
            <a:fld id="{DDC44E4F-DF2E-4C1F-9A01-C6A0430D72D3}" type="datetime1">
              <a:rPr lang="en-ZA" smtClean="0"/>
              <a:t>2022/10/12</a:t>
            </a:fld>
            <a:endParaRPr lang="en-ZA"/>
          </a:p>
        </p:txBody>
      </p:sp>
      <p:sp>
        <p:nvSpPr>
          <p:cNvPr id="5" name="Slide Number Placeholder 4">
            <a:extLst>
              <a:ext uri="{FF2B5EF4-FFF2-40B4-BE49-F238E27FC236}">
                <a16:creationId xmlns:a16="http://schemas.microsoft.com/office/drawing/2014/main" id="{F2B90EA6-BB55-45FA-8499-FFDC6BF33F93}"/>
              </a:ext>
            </a:extLst>
          </p:cNvPr>
          <p:cNvSpPr>
            <a:spLocks noGrp="1"/>
          </p:cNvSpPr>
          <p:nvPr>
            <p:ph type="sldNum" sz="quarter" idx="12"/>
          </p:nvPr>
        </p:nvSpPr>
        <p:spPr/>
        <p:txBody>
          <a:bodyPr/>
          <a:lstStyle/>
          <a:p>
            <a:fld id="{B481C59A-629F-4652-BAAD-CB261C414506}" type="slidenum">
              <a:rPr lang="en-ZA" smtClean="0"/>
              <a:t>8</a:t>
            </a:fld>
            <a:endParaRPr lang="en-ZA"/>
          </a:p>
        </p:txBody>
      </p:sp>
    </p:spTree>
    <p:extLst>
      <p:ext uri="{BB962C8B-B14F-4D97-AF65-F5344CB8AC3E}">
        <p14:creationId xmlns:p14="http://schemas.microsoft.com/office/powerpoint/2010/main" val="79925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515D8D-EB7C-4B85-895B-DAE208737C70}"/>
              </a:ext>
            </a:extLst>
          </p:cNvPr>
          <p:cNvSpPr/>
          <p:nvPr/>
        </p:nvSpPr>
        <p:spPr>
          <a:xfrm>
            <a:off x="1970315" y="6184882"/>
            <a:ext cx="6324599" cy="378768"/>
          </a:xfrm>
          <a:prstGeom prst="rect">
            <a:avLst/>
          </a:prstGeom>
        </p:spPr>
        <p:txBody>
          <a:bodyPr wrap="square">
            <a:spAutoFit/>
          </a:bodyPr>
          <a:lstStyle/>
          <a:p>
            <a:r>
              <a:rPr lang="en-ZA" sz="900" dirty="0"/>
              <a:t>https://image.slidesharecdn.com/dr-161220041446/95/channel-design-product-lifecycle-marketing-strategy-drrajminlung-15-638.jpg?cb=1482207766</a:t>
            </a:r>
          </a:p>
        </p:txBody>
      </p:sp>
      <p:pic>
        <p:nvPicPr>
          <p:cNvPr id="3" name="Picture 2">
            <a:extLst>
              <a:ext uri="{FF2B5EF4-FFF2-40B4-BE49-F238E27FC236}">
                <a16:creationId xmlns:a16="http://schemas.microsoft.com/office/drawing/2014/main" id="{D4FB03CA-D8F8-4FA6-A49D-BE7638BBB107}"/>
              </a:ext>
            </a:extLst>
          </p:cNvPr>
          <p:cNvPicPr>
            <a:picLocks noChangeAspect="1"/>
          </p:cNvPicPr>
          <p:nvPr/>
        </p:nvPicPr>
        <p:blipFill>
          <a:blip r:embed="rId2"/>
          <a:stretch>
            <a:fillRect/>
          </a:stretch>
        </p:blipFill>
        <p:spPr>
          <a:xfrm>
            <a:off x="1464445" y="483734"/>
            <a:ext cx="7336337" cy="5508000"/>
          </a:xfrm>
          <a:prstGeom prst="rect">
            <a:avLst/>
          </a:prstGeom>
        </p:spPr>
      </p:pic>
      <p:sp>
        <p:nvSpPr>
          <p:cNvPr id="5" name="Date Placeholder 4">
            <a:extLst>
              <a:ext uri="{FF2B5EF4-FFF2-40B4-BE49-F238E27FC236}">
                <a16:creationId xmlns:a16="http://schemas.microsoft.com/office/drawing/2014/main" id="{F6798F59-25FD-4B9C-A622-247BD0F01529}"/>
              </a:ext>
            </a:extLst>
          </p:cNvPr>
          <p:cNvSpPr>
            <a:spLocks noGrp="1"/>
          </p:cNvSpPr>
          <p:nvPr>
            <p:ph type="dt" sz="half" idx="10"/>
          </p:nvPr>
        </p:nvSpPr>
        <p:spPr/>
        <p:txBody>
          <a:bodyPr/>
          <a:lstStyle/>
          <a:p>
            <a:fld id="{7A10EF0A-9A9A-4B14-BBC3-6F4846BA001A}" type="datetime1">
              <a:rPr lang="en-ZA" smtClean="0"/>
              <a:t>2022/10/12</a:t>
            </a:fld>
            <a:endParaRPr lang="en-ZA"/>
          </a:p>
        </p:txBody>
      </p:sp>
      <p:sp>
        <p:nvSpPr>
          <p:cNvPr id="6" name="Slide Number Placeholder 5">
            <a:extLst>
              <a:ext uri="{FF2B5EF4-FFF2-40B4-BE49-F238E27FC236}">
                <a16:creationId xmlns:a16="http://schemas.microsoft.com/office/drawing/2014/main" id="{00820E20-BE14-470B-8DCF-A3D4FA8AB5F4}"/>
              </a:ext>
            </a:extLst>
          </p:cNvPr>
          <p:cNvSpPr>
            <a:spLocks noGrp="1"/>
          </p:cNvSpPr>
          <p:nvPr>
            <p:ph type="sldNum" sz="quarter" idx="12"/>
          </p:nvPr>
        </p:nvSpPr>
        <p:spPr/>
        <p:txBody>
          <a:bodyPr/>
          <a:lstStyle/>
          <a:p>
            <a:fld id="{B481C59A-629F-4652-BAAD-CB261C414506}" type="slidenum">
              <a:rPr lang="en-ZA" smtClean="0"/>
              <a:t>9</a:t>
            </a:fld>
            <a:endParaRPr lang="en-ZA"/>
          </a:p>
        </p:txBody>
      </p:sp>
    </p:spTree>
    <p:extLst>
      <p:ext uri="{BB962C8B-B14F-4D97-AF65-F5344CB8AC3E}">
        <p14:creationId xmlns:p14="http://schemas.microsoft.com/office/powerpoint/2010/main" val="42196486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4|25.1|6|12.8"/>
</p:tagLst>
</file>

<file path=ppt/tags/tag2.xml><?xml version="1.0" encoding="utf-8"?>
<p:tagLst xmlns:a="http://schemas.openxmlformats.org/drawingml/2006/main" xmlns:r="http://schemas.openxmlformats.org/officeDocument/2006/relationships" xmlns:p="http://schemas.openxmlformats.org/presentationml/2006/main">
  <p:tag name="TIMING" val="|6.6|9.2|14.7|1|1.2|1.3|2.1"/>
</p:tagLst>
</file>

<file path=ppt/tags/tag3.xml><?xml version="1.0" encoding="utf-8"?>
<p:tagLst xmlns:a="http://schemas.openxmlformats.org/drawingml/2006/main" xmlns:r="http://schemas.openxmlformats.org/officeDocument/2006/relationships" xmlns:p="http://schemas.openxmlformats.org/presentationml/2006/main">
  <p:tag name="TIMING" val="|2.5|1.5|0.8|1.1|0.9"/>
</p:tagLst>
</file>

<file path=ppt/tags/tag4.xml><?xml version="1.0" encoding="utf-8"?>
<p:tagLst xmlns:a="http://schemas.openxmlformats.org/drawingml/2006/main" xmlns:r="http://schemas.openxmlformats.org/officeDocument/2006/relationships" xmlns:p="http://schemas.openxmlformats.org/presentationml/2006/main">
  <p:tag name="TIMING" val="|11.3|1.1|5.1|6.6"/>
</p:tagLst>
</file>

<file path=ppt/tags/tag5.xml><?xml version="1.0" encoding="utf-8"?>
<p:tagLst xmlns:a="http://schemas.openxmlformats.org/drawingml/2006/main" xmlns:r="http://schemas.openxmlformats.org/officeDocument/2006/relationships" xmlns:p="http://schemas.openxmlformats.org/presentationml/2006/main">
  <p:tag name="TIMING" val="|9.7|41.8|38.9"/>
</p:tagLst>
</file>

<file path=ppt/tags/tag6.xml><?xml version="1.0" encoding="utf-8"?>
<p:tagLst xmlns:a="http://schemas.openxmlformats.org/drawingml/2006/main" xmlns:r="http://schemas.openxmlformats.org/officeDocument/2006/relationships" xmlns:p="http://schemas.openxmlformats.org/presentationml/2006/main">
  <p:tag name="TIMING" val="|11.8"/>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7368</TotalTime>
  <Words>2329</Words>
  <Application>Microsoft Office PowerPoint</Application>
  <PresentationFormat>On-screen Show (4:3)</PresentationFormat>
  <Paragraphs>311</Paragraphs>
  <Slides>39</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ＭＳ Ｐゴシック</vt:lpstr>
      <vt:lpstr>Arial</vt:lpstr>
      <vt:lpstr>Calibri</vt:lpstr>
      <vt:lpstr>Calibri Light</vt:lpstr>
      <vt:lpstr>Raleway</vt:lpstr>
      <vt:lpstr>Times New Roman</vt:lpstr>
      <vt:lpstr>Wingdings</vt:lpstr>
      <vt:lpstr>Wingdings 3</vt:lpstr>
      <vt:lpstr>Zurich BT</vt:lpstr>
      <vt:lpstr>Custom Design</vt:lpstr>
      <vt:lpstr>Wisp</vt:lpstr>
      <vt:lpstr>TOPIC 3:   PRODUCT</vt:lpstr>
      <vt:lpstr>PowerPoint Presentation</vt:lpstr>
      <vt:lpstr>What is a product?</vt:lpstr>
      <vt:lpstr>Goods-Services Continuum</vt:lpstr>
      <vt:lpstr>Types of products</vt:lpstr>
      <vt:lpstr>Types of consumer products</vt:lpstr>
      <vt:lpstr>Activity: Types of consumer products  </vt:lpstr>
      <vt:lpstr>Product Life Cycle</vt:lpstr>
      <vt:lpstr>PowerPoint Presentation</vt:lpstr>
      <vt:lpstr>Illustration of a PLC (stages, sales and profit curves)</vt:lpstr>
      <vt:lpstr>Activity:  Product life cycle</vt:lpstr>
      <vt:lpstr>New product development</vt:lpstr>
      <vt:lpstr>Categories of new products</vt:lpstr>
      <vt:lpstr>Categories of new products</vt:lpstr>
      <vt:lpstr>Stages in the new product development process</vt:lpstr>
      <vt:lpstr>1. Idea generation</vt:lpstr>
      <vt:lpstr>2. Idea screening &amp; concept testing</vt:lpstr>
      <vt:lpstr> 3. Business analysis</vt:lpstr>
      <vt:lpstr> 4. Development of prototype and    strategies</vt:lpstr>
      <vt:lpstr> 5.   Test marketing</vt:lpstr>
      <vt:lpstr> 6. Commercialization</vt:lpstr>
      <vt:lpstr>Designing a marketing mix for new products </vt:lpstr>
      <vt:lpstr>Product failure</vt:lpstr>
      <vt:lpstr>Product failure</vt:lpstr>
      <vt:lpstr>Elements of a product</vt:lpstr>
      <vt:lpstr>Branding:  Elements of a brand </vt:lpstr>
      <vt:lpstr>What is a good brand name?</vt:lpstr>
      <vt:lpstr>How to come up with a brand name for a product/business</vt:lpstr>
      <vt:lpstr>Mistakes with brand names in international markets</vt:lpstr>
      <vt:lpstr>Activity:  Benefits of branding </vt:lpstr>
      <vt:lpstr>Brand names that became product names</vt:lpstr>
      <vt:lpstr>Packaging</vt:lpstr>
      <vt:lpstr>Labels as part of packaging</vt:lpstr>
      <vt:lpstr>Three levels of packaging:  Primary,  secondary &amp; transportation packaging</vt:lpstr>
      <vt:lpstr>Factors to take into account when deciding on your product packaging </vt:lpstr>
      <vt:lpstr>Functions of packaging</vt:lpstr>
      <vt:lpstr>Functions of packaging</vt:lpstr>
      <vt:lpstr>Innovative packaging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Radder, Laetitia (Prof) (2nd Avenue Campus)</dc:creator>
  <cp:lastModifiedBy>Laetitia</cp:lastModifiedBy>
  <cp:revision>320</cp:revision>
  <dcterms:created xsi:type="dcterms:W3CDTF">2017-04-08T08:13:20Z</dcterms:created>
  <dcterms:modified xsi:type="dcterms:W3CDTF">2022-10-12T12:13:18Z</dcterms:modified>
</cp:coreProperties>
</file>